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4" r:id="rId4"/>
    <p:sldId id="275" r:id="rId5"/>
    <p:sldId id="263" r:id="rId6"/>
    <p:sldId id="258" r:id="rId7"/>
    <p:sldId id="272" r:id="rId8"/>
    <p:sldId id="278" r:id="rId9"/>
    <p:sldId id="276" r:id="rId10"/>
    <p:sldId id="270" r:id="rId11"/>
    <p:sldId id="271" r:id="rId12"/>
    <p:sldId id="277" r:id="rId13"/>
    <p:sldId id="273" r:id="rId14"/>
    <p:sldId id="279" r:id="rId15"/>
    <p:sldId id="259" r:id="rId16"/>
    <p:sldId id="28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9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70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7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EAB91-6237-409C-A88B-1E89BF2C77B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8E8E67-5448-4576-B613-22F719B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3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9CCF-D358-9CD1-2A05-1EE233511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Home Automation and Security System Prototype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D8743-AAE0-9D08-3DA1-3DCDB8495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Michael J. Miller</a:t>
            </a:r>
          </a:p>
          <a:p>
            <a:r>
              <a:rPr lang="en-US" dirty="0"/>
              <a:t>DeVry University</a:t>
            </a:r>
          </a:p>
          <a:p>
            <a:r>
              <a:rPr lang="en-US" dirty="0"/>
              <a:t>College of Engineering &amp; Information Sciences</a:t>
            </a:r>
          </a:p>
          <a:p>
            <a:r>
              <a:rPr lang="en-US" dirty="0"/>
              <a:t>CEIS101</a:t>
            </a:r>
          </a:p>
        </p:txBody>
      </p:sp>
    </p:spTree>
    <p:extLst>
      <p:ext uri="{BB962C8B-B14F-4D97-AF65-F5344CB8AC3E}">
        <p14:creationId xmlns:p14="http://schemas.microsoft.com/office/powerpoint/2010/main" val="130786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9" y="2054"/>
            <a:ext cx="11249578" cy="92579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Door opened/closed Sensor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31F71-EC95-A35E-6323-9B91AD9CD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16" y="2041711"/>
            <a:ext cx="5801784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0A0858-6DB5-0F8C-C037-B3D92345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02" y="2041711"/>
            <a:ext cx="5801784" cy="43513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C99E04-5F9C-B7F3-954A-C5D3798349A4}"/>
              </a:ext>
            </a:extLst>
          </p:cNvPr>
          <p:cNvSpPr txBox="1">
            <a:spLocks/>
          </p:cNvSpPr>
          <p:nvPr/>
        </p:nvSpPr>
        <p:spPr>
          <a:xfrm>
            <a:off x="6096000" y="1115919"/>
            <a:ext cx="5934884" cy="9257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Door open for longer period, Blue wire open circuit, red led flashes, and buzzer sounds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45DEB5-0AFC-CE26-D43D-6F7CAE40C3C1}"/>
              </a:ext>
            </a:extLst>
          </p:cNvPr>
          <p:cNvSpPr txBox="1">
            <a:spLocks/>
          </p:cNvSpPr>
          <p:nvPr/>
        </p:nvSpPr>
        <p:spPr>
          <a:xfrm>
            <a:off x="294216" y="964992"/>
            <a:ext cx="5668684" cy="9257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Door open for short period, Blue wire open circuit, yellow led flashes</a:t>
            </a:r>
          </a:p>
        </p:txBody>
      </p:sp>
    </p:spTree>
    <p:extLst>
      <p:ext uri="{BB962C8B-B14F-4D97-AF65-F5344CB8AC3E}">
        <p14:creationId xmlns:p14="http://schemas.microsoft.com/office/powerpoint/2010/main" val="366956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6" y="149930"/>
            <a:ext cx="11730608" cy="8629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Intruder/Distance sensor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24F4FA-35DC-2E1B-F907-1E053D95F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7222" y="1671592"/>
            <a:ext cx="4299531" cy="5732710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4B35E4A-F8F8-D566-0112-932C1DB80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935248" y="1671591"/>
            <a:ext cx="4299532" cy="57327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BB326D-123A-E21B-3E62-2BD853BF7F01}"/>
              </a:ext>
            </a:extLst>
          </p:cNvPr>
          <p:cNvSpPr txBox="1">
            <a:spLocks/>
          </p:cNvSpPr>
          <p:nvPr/>
        </p:nvSpPr>
        <p:spPr>
          <a:xfrm>
            <a:off x="6299342" y="1269055"/>
            <a:ext cx="5652022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Intruder alert, object within 6 inches, flashing red led and buzzer sounded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9ABD26-1FFC-2FFD-510E-0594594E155E}"/>
              </a:ext>
            </a:extLst>
          </p:cNvPr>
          <p:cNvSpPr txBox="1">
            <a:spLocks/>
          </p:cNvSpPr>
          <p:nvPr/>
        </p:nvSpPr>
        <p:spPr>
          <a:xfrm>
            <a:off x="240636" y="1269056"/>
            <a:ext cx="5732704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Intruder warning, object within 12 inches, but more than 6 inches, flashing yellow led</a:t>
            </a:r>
          </a:p>
        </p:txBody>
      </p:sp>
    </p:spTree>
    <p:extLst>
      <p:ext uri="{BB962C8B-B14F-4D97-AF65-F5344CB8AC3E}">
        <p14:creationId xmlns:p14="http://schemas.microsoft.com/office/powerpoint/2010/main" val="85696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6" y="149930"/>
            <a:ext cx="11730608" cy="8629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Intruder/Distance sensor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4B35E4A-F8F8-D566-0112-932C1DB8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139" y="1808581"/>
            <a:ext cx="7983601" cy="4953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BB326D-123A-E21B-3E62-2BD853BF7F01}"/>
              </a:ext>
            </a:extLst>
          </p:cNvPr>
          <p:cNvSpPr txBox="1">
            <a:spLocks/>
          </p:cNvSpPr>
          <p:nvPr/>
        </p:nvSpPr>
        <p:spPr>
          <a:xfrm>
            <a:off x="117976" y="1012873"/>
            <a:ext cx="11710728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Code and serial monitor output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9ABD26-1FFC-2FFD-510E-0594594E155E}"/>
              </a:ext>
            </a:extLst>
          </p:cNvPr>
          <p:cNvSpPr txBox="1">
            <a:spLocks/>
          </p:cNvSpPr>
          <p:nvPr/>
        </p:nvSpPr>
        <p:spPr>
          <a:xfrm>
            <a:off x="240636" y="1269056"/>
            <a:ext cx="5732704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6" y="149930"/>
            <a:ext cx="11730608" cy="8629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Water level/flood sensor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B326D-123A-E21B-3E62-2BD853BF7F01}"/>
              </a:ext>
            </a:extLst>
          </p:cNvPr>
          <p:cNvSpPr txBox="1">
            <a:spLocks/>
          </p:cNvSpPr>
          <p:nvPr/>
        </p:nvSpPr>
        <p:spPr>
          <a:xfrm>
            <a:off x="6299342" y="1269055"/>
            <a:ext cx="5652022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chemeClr val="bg1"/>
                </a:solidFill>
              </a:rPr>
              <a:t>High water, red led flashing and buzzer sounded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9ABD26-1FFC-2FFD-510E-0594594E155E}"/>
              </a:ext>
            </a:extLst>
          </p:cNvPr>
          <p:cNvSpPr txBox="1">
            <a:spLocks/>
          </p:cNvSpPr>
          <p:nvPr/>
        </p:nvSpPr>
        <p:spPr>
          <a:xfrm>
            <a:off x="240636" y="1269056"/>
            <a:ext cx="5732704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00" dirty="0">
                <a:solidFill>
                  <a:schemeClr val="bg1"/>
                </a:solidFill>
              </a:rPr>
              <a:t>Low water, yellow led flashing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7065B21-5EF8-2925-1FE7-37591BF7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957225" y="1671592"/>
            <a:ext cx="4299531" cy="573270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F85DC77-23B5-5A41-4BCB-0D6C0D9E1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935245" y="1671591"/>
            <a:ext cx="4299530" cy="5732706"/>
          </a:xfrm>
        </p:spPr>
      </p:pic>
    </p:spTree>
    <p:extLst>
      <p:ext uri="{BB962C8B-B14F-4D97-AF65-F5344CB8AC3E}">
        <p14:creationId xmlns:p14="http://schemas.microsoft.com/office/powerpoint/2010/main" val="132182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6" y="149930"/>
            <a:ext cx="11730608" cy="8629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Water level/flood sensor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B326D-123A-E21B-3E62-2BD853BF7F01}"/>
              </a:ext>
            </a:extLst>
          </p:cNvPr>
          <p:cNvSpPr txBox="1">
            <a:spLocks/>
          </p:cNvSpPr>
          <p:nvPr/>
        </p:nvSpPr>
        <p:spPr>
          <a:xfrm>
            <a:off x="240636" y="1012873"/>
            <a:ext cx="11710728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chemeClr val="bg1"/>
                </a:solidFill>
              </a:rPr>
              <a:t>Code and serial monitor output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F85DC77-23B5-5A41-4BCB-0D6C0D9E1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320" y="1810322"/>
            <a:ext cx="8393359" cy="4897748"/>
          </a:xfrm>
        </p:spPr>
      </p:pic>
    </p:spTree>
    <p:extLst>
      <p:ext uri="{BB962C8B-B14F-4D97-AF65-F5344CB8AC3E}">
        <p14:creationId xmlns:p14="http://schemas.microsoft.com/office/powerpoint/2010/main" val="54880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938-5A68-417B-41F3-4ADEC7F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766482"/>
          </a:xfrm>
        </p:spPr>
        <p:txBody>
          <a:bodyPr/>
          <a:lstStyle/>
          <a:p>
            <a:r>
              <a:rPr lang="en-US" dirty="0"/>
              <a:t>Skills gained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0DE7-59F5-8C9C-039A-3FE532A3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721224"/>
            <a:ext cx="10826470" cy="42731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Arduino coding and prototyping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Arduino sensor integration and coding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Reading and referencing technical data sheets for electronic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IoT prototyping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Tinkercad designing and prototyping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Microsoft PowerPoint presentation creation</a:t>
            </a:r>
          </a:p>
        </p:txBody>
      </p:sp>
    </p:spTree>
    <p:extLst>
      <p:ext uri="{BB962C8B-B14F-4D97-AF65-F5344CB8AC3E}">
        <p14:creationId xmlns:p14="http://schemas.microsoft.com/office/powerpoint/2010/main" val="380294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938-5A68-417B-41F3-4ADEC7F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766482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0DE7-59F5-8C9C-039A-3FE532A3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721224"/>
            <a:ext cx="10826470" cy="42731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REFACTORING CODE TO FUNCTIONAL PROGRAMMING STYLE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 efficiency and ease of reading I refactored the code to conform to a functional programming style.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INTEGRATING MULTIPLE COMPONENTS INTO ONE CODE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Organizing code to check multiple sensors in a continuous loop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Sensor data, warnings, alerts, and serial monitor comms must not conflict and should be easy to understand by any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CODING THE WARNINGS AND ALERTS FROM MULTIPLE SENSORS INTO ONE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warning and alert system was written so that more than one alert can occur at the same time and not conflict.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Also, once sensors detect normal conditions, alerts and warnings should be cleared from the system.</a:t>
            </a:r>
          </a:p>
        </p:txBody>
      </p:sp>
    </p:spTree>
    <p:extLst>
      <p:ext uri="{BB962C8B-B14F-4D97-AF65-F5344CB8AC3E}">
        <p14:creationId xmlns:p14="http://schemas.microsoft.com/office/powerpoint/2010/main" val="142440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938-5A68-417B-41F3-4ADEC7F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76648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0DE7-59F5-8C9C-039A-3FE532A3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721224"/>
            <a:ext cx="10826470" cy="4273176"/>
          </a:xfrm>
        </p:spPr>
        <p:txBody>
          <a:bodyPr anchor="t"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	This was a great project to work on. The experience and confidence I gained will benefit me throughout my time at DeVry and in my career after that. Even though I had prior experience with Arduino, I was able to challenge myself and take the code to the next level by incorporating functional programming. I also read the documentation to learn the different variable types used by Arduino and what effect they had on memory use. </a:t>
            </a:r>
          </a:p>
        </p:txBody>
      </p:sp>
    </p:spTree>
    <p:extLst>
      <p:ext uri="{BB962C8B-B14F-4D97-AF65-F5344CB8AC3E}">
        <p14:creationId xmlns:p14="http://schemas.microsoft.com/office/powerpoint/2010/main" val="253761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938-5A68-417B-41F3-4ADEC7F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76648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0DE7-59F5-8C9C-039A-3FE532A3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452282"/>
            <a:ext cx="10826470" cy="47199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project will design and test a home security and automation system. The system will monitor various conditions in the home, have LEDs to indicate status, and will report necessary data through serial monitor.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Design and test project in Tinkercad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Program the system using the Arduino 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Arduino Mega 2560 to prototype and integrate the following 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Door opened/closed sensor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Distance sensor to detect home intruder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Automated lights that turn on when dark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Water level/Flood sensor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Temperature and humidity sensor</a:t>
            </a:r>
          </a:p>
        </p:txBody>
      </p:sp>
    </p:spTree>
    <p:extLst>
      <p:ext uri="{BB962C8B-B14F-4D97-AF65-F5344CB8AC3E}">
        <p14:creationId xmlns:p14="http://schemas.microsoft.com/office/powerpoint/2010/main" val="264035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1" y="218140"/>
            <a:ext cx="11483787" cy="130585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Tinkercad design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3243B7AC-1343-8146-507D-8978D6AF8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59" y="1524000"/>
            <a:ext cx="7341083" cy="5116513"/>
          </a:xfrm>
        </p:spPr>
      </p:pic>
    </p:spTree>
    <p:extLst>
      <p:ext uri="{BB962C8B-B14F-4D97-AF65-F5344CB8AC3E}">
        <p14:creationId xmlns:p14="http://schemas.microsoft.com/office/powerpoint/2010/main" val="302975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1" y="218140"/>
            <a:ext cx="11483787" cy="654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Project schematic</a:t>
            </a:r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47EFD0AE-95FB-1FE1-4871-4317D8EDA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57" y="998806"/>
            <a:ext cx="7237285" cy="5641054"/>
          </a:xfrm>
        </p:spPr>
      </p:pic>
    </p:spTree>
    <p:extLst>
      <p:ext uri="{BB962C8B-B14F-4D97-AF65-F5344CB8AC3E}">
        <p14:creationId xmlns:p14="http://schemas.microsoft.com/office/powerpoint/2010/main" val="285182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1" y="218140"/>
            <a:ext cx="11483787" cy="130585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inventory of Project Components</a:t>
            </a:r>
          </a:p>
        </p:txBody>
      </p:sp>
      <p:pic>
        <p:nvPicPr>
          <p:cNvPr id="6" name="Content Placeholder 5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AB2379D7-35BB-6128-42D9-B05DAC8B4E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52" y="1304364"/>
            <a:ext cx="5988424" cy="4491319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19C5B8-ACD5-BCE1-0AAA-796DF70F2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27890"/>
              </p:ext>
            </p:extLst>
          </p:nvPr>
        </p:nvGraphicFramePr>
        <p:xfrm>
          <a:off x="363070" y="1183340"/>
          <a:ext cx="4876801" cy="3778625"/>
        </p:xfrm>
        <a:graphic>
          <a:graphicData uri="http://schemas.openxmlformats.org/drawingml/2006/table">
            <a:tbl>
              <a:tblPr/>
              <a:tblGrid>
                <a:gridCol w="703377">
                  <a:extLst>
                    <a:ext uri="{9D8B030D-6E8A-4147-A177-3AD203B41FA5}">
                      <a16:colId xmlns:a16="http://schemas.microsoft.com/office/drawing/2014/main" val="3843219424"/>
                    </a:ext>
                  </a:extLst>
                </a:gridCol>
                <a:gridCol w="611634">
                  <a:extLst>
                    <a:ext uri="{9D8B030D-6E8A-4147-A177-3AD203B41FA5}">
                      <a16:colId xmlns:a16="http://schemas.microsoft.com/office/drawing/2014/main" val="3978701650"/>
                    </a:ext>
                  </a:extLst>
                </a:gridCol>
                <a:gridCol w="3561790">
                  <a:extLst>
                    <a:ext uri="{9D8B030D-6E8A-4147-A177-3AD203B41FA5}">
                      <a16:colId xmlns:a16="http://schemas.microsoft.com/office/drawing/2014/main" val="2030982289"/>
                    </a:ext>
                  </a:extLst>
                </a:gridCol>
              </a:tblGrid>
              <a:tr h="414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Arduino Mega 2560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33305"/>
                  </a:ext>
                </a:extLst>
              </a:tr>
              <a:tr h="32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LED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53864"/>
                  </a:ext>
                </a:extLst>
              </a:tr>
              <a:tr h="38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LED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694551"/>
                  </a:ext>
                </a:extLst>
              </a:tr>
              <a:tr h="36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LED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4889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PIEZO1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Piezo Buzzer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66271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HC-SR04 Ultrasonic Distance Sensor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629688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Photoresistor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033262"/>
                  </a:ext>
                </a:extLst>
              </a:tr>
              <a:tr h="414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Resistor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111327"/>
                  </a:ext>
                </a:extLst>
              </a:tr>
              <a:tr h="33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DHT11 Temperature and Humidity Sensor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87450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Water Level Sensor</a:t>
                      </a:r>
                    </a:p>
                  </a:txBody>
                  <a:tcPr marL="7983" marR="7983" marT="7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37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24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938-5A68-417B-41F3-4ADEC7F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07" y="256472"/>
            <a:ext cx="10766890" cy="657928"/>
          </a:xfrm>
        </p:spPr>
        <p:txBody>
          <a:bodyPr/>
          <a:lstStyle/>
          <a:p>
            <a:pPr algn="ctr"/>
            <a:r>
              <a:rPr lang="en-US" dirty="0"/>
              <a:t>Humidity/temperature sensor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4874AD-69E4-E892-C56E-642EFD456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05" y="1877330"/>
            <a:ext cx="8477646" cy="4607875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6A2BE1-5861-051A-9C50-2095A7E15ECB}"/>
              </a:ext>
            </a:extLst>
          </p:cNvPr>
          <p:cNvSpPr txBox="1">
            <a:spLocks/>
          </p:cNvSpPr>
          <p:nvPr/>
        </p:nvSpPr>
        <p:spPr>
          <a:xfrm>
            <a:off x="240636" y="1012873"/>
            <a:ext cx="11710728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solidFill>
                  <a:schemeClr val="bg1"/>
                </a:solidFill>
              </a:rPr>
              <a:t>Code and serial monitor output</a:t>
            </a:r>
          </a:p>
        </p:txBody>
      </p:sp>
    </p:spTree>
    <p:extLst>
      <p:ext uri="{BB962C8B-B14F-4D97-AF65-F5344CB8AC3E}">
        <p14:creationId xmlns:p14="http://schemas.microsoft.com/office/powerpoint/2010/main" val="302357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6" y="149930"/>
            <a:ext cx="11730608" cy="8629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Automated Light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B326D-123A-E21B-3E62-2BD853BF7F01}"/>
              </a:ext>
            </a:extLst>
          </p:cNvPr>
          <p:cNvSpPr txBox="1">
            <a:spLocks/>
          </p:cNvSpPr>
          <p:nvPr/>
        </p:nvSpPr>
        <p:spPr>
          <a:xfrm>
            <a:off x="6299342" y="1269055"/>
            <a:ext cx="5652022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Automated light on, finger covering photocell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9ABD26-1FFC-2FFD-510E-0594594E155E}"/>
              </a:ext>
            </a:extLst>
          </p:cNvPr>
          <p:cNvSpPr txBox="1">
            <a:spLocks/>
          </p:cNvSpPr>
          <p:nvPr/>
        </p:nvSpPr>
        <p:spPr>
          <a:xfrm>
            <a:off x="240636" y="1269056"/>
            <a:ext cx="5732704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00" dirty="0">
                <a:solidFill>
                  <a:schemeClr val="bg1"/>
                </a:solidFill>
              </a:rPr>
              <a:t>Automated Light off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7065B21-5EF8-2925-1FE7-37591BF7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89821" y="1671593"/>
            <a:ext cx="4299530" cy="573270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F85DC77-23B5-5A41-4BCB-0D6C0D9E1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955125" y="1671593"/>
            <a:ext cx="4299530" cy="5732707"/>
          </a:xfrm>
        </p:spPr>
      </p:pic>
    </p:spTree>
    <p:extLst>
      <p:ext uri="{BB962C8B-B14F-4D97-AF65-F5344CB8AC3E}">
        <p14:creationId xmlns:p14="http://schemas.microsoft.com/office/powerpoint/2010/main" val="392140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6" y="149930"/>
            <a:ext cx="11730608" cy="8629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Automated Light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B326D-123A-E21B-3E62-2BD853BF7F01}"/>
              </a:ext>
            </a:extLst>
          </p:cNvPr>
          <p:cNvSpPr txBox="1">
            <a:spLocks/>
          </p:cNvSpPr>
          <p:nvPr/>
        </p:nvSpPr>
        <p:spPr>
          <a:xfrm>
            <a:off x="240636" y="1017904"/>
            <a:ext cx="11710728" cy="862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Code and serial monitor output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F85DC77-23B5-5A41-4BCB-0D6C0D9E1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105" y="1880847"/>
            <a:ext cx="7187789" cy="4827223"/>
          </a:xfrm>
        </p:spPr>
      </p:pic>
    </p:spTree>
    <p:extLst>
      <p:ext uri="{BB962C8B-B14F-4D97-AF65-F5344CB8AC3E}">
        <p14:creationId xmlns:p14="http://schemas.microsoft.com/office/powerpoint/2010/main" val="67889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9" y="2054"/>
            <a:ext cx="11249578" cy="92579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Door opened/closed Sensor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31F71-EC95-A35E-6323-9B91AD9CD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360" y="2043954"/>
            <a:ext cx="5184163" cy="3888123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0A0858-6DB5-0F8C-C037-B3D92345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51" y="2043954"/>
            <a:ext cx="6169347" cy="38881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C99E04-5F9C-B7F3-954A-C5D3798349A4}"/>
              </a:ext>
            </a:extLst>
          </p:cNvPr>
          <p:cNvSpPr txBox="1">
            <a:spLocks/>
          </p:cNvSpPr>
          <p:nvPr/>
        </p:nvSpPr>
        <p:spPr>
          <a:xfrm>
            <a:off x="5861539" y="1135700"/>
            <a:ext cx="5934884" cy="9257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Code and serial monitor output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45DEB5-0AFC-CE26-D43D-6F7CAE40C3C1}"/>
              </a:ext>
            </a:extLst>
          </p:cNvPr>
          <p:cNvSpPr txBox="1">
            <a:spLocks/>
          </p:cNvSpPr>
          <p:nvPr/>
        </p:nvSpPr>
        <p:spPr>
          <a:xfrm>
            <a:off x="280148" y="1135700"/>
            <a:ext cx="5668684" cy="9257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Door closed, Blue wire to +5vdc, green led on steady</a:t>
            </a:r>
          </a:p>
        </p:txBody>
      </p:sp>
    </p:spTree>
    <p:extLst>
      <p:ext uri="{BB962C8B-B14F-4D97-AF65-F5344CB8AC3E}">
        <p14:creationId xmlns:p14="http://schemas.microsoft.com/office/powerpoint/2010/main" val="218098369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934</TotalTime>
  <Words>565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Slice</vt:lpstr>
      <vt:lpstr>Smart Home Automation and Security System Prototype</vt:lpstr>
      <vt:lpstr>Introduction</vt:lpstr>
      <vt:lpstr>Tinkercad design</vt:lpstr>
      <vt:lpstr>Project schematic</vt:lpstr>
      <vt:lpstr>inventory of Project Components</vt:lpstr>
      <vt:lpstr>Humidity/temperature sensor</vt:lpstr>
      <vt:lpstr>Automated Light</vt:lpstr>
      <vt:lpstr>Automated Light</vt:lpstr>
      <vt:lpstr>Door opened/closed Sensor</vt:lpstr>
      <vt:lpstr>Door opened/closed Sensor</vt:lpstr>
      <vt:lpstr>Intruder/Distance sensor</vt:lpstr>
      <vt:lpstr>Intruder/Distance sensor</vt:lpstr>
      <vt:lpstr>Water level/flood sensor</vt:lpstr>
      <vt:lpstr>Water level/flood sensor</vt:lpstr>
      <vt:lpstr>Skills gained</vt:lpstr>
      <vt:lpstr>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Automation and Security System Prototype</dc:title>
  <dc:creator>Michael Miller</dc:creator>
  <cp:lastModifiedBy>Michael Miller</cp:lastModifiedBy>
  <cp:revision>5</cp:revision>
  <dcterms:created xsi:type="dcterms:W3CDTF">2022-08-18T00:15:05Z</dcterms:created>
  <dcterms:modified xsi:type="dcterms:W3CDTF">2022-08-26T18:33:18Z</dcterms:modified>
</cp:coreProperties>
</file>