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7" r:id="rId5"/>
    <p:sldId id="272"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73" r:id="rId21"/>
    <p:sldId id="274" r:id="rId22"/>
    <p:sldId id="275"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5" d="100"/>
          <a:sy n="85" d="100"/>
        </p:scale>
        <p:origin x="518" y="6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4/22/2023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4/22/2023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4/22/2023</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4/22/2023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4/22/2023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4/22/2023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4/22/2023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4/22/2023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4/22/2023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4/22/2023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4/22/2023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4/22/2023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4/22/2023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4/22/2023</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584200"/>
            <a:ext cx="10744200" cy="2000251"/>
          </a:xfrm>
        </p:spPr>
        <p:txBody>
          <a:bodyPr>
            <a:normAutofit/>
          </a:bodyPr>
          <a:lstStyle/>
          <a:p>
            <a:r>
              <a:rPr lang="en-US" sz="4200" dirty="0"/>
              <a:t>SEC285 Final Project</a:t>
            </a:r>
          </a:p>
        </p:txBody>
      </p:sp>
      <p:sp>
        <p:nvSpPr>
          <p:cNvPr id="6" name="Subtitle 5">
            <a:extLst>
              <a:ext uri="{FF2B5EF4-FFF2-40B4-BE49-F238E27FC236}">
                <a16:creationId xmlns:a16="http://schemas.microsoft.com/office/drawing/2014/main" id="{9E04CFE3-D29B-0F04-0136-1665F9F7454C}"/>
              </a:ext>
            </a:extLst>
          </p:cNvPr>
          <p:cNvSpPr>
            <a:spLocks noGrp="1"/>
          </p:cNvSpPr>
          <p:nvPr>
            <p:ph type="subTitle" idx="1"/>
          </p:nvPr>
        </p:nvSpPr>
        <p:spPr>
          <a:xfrm>
            <a:off x="836612" y="2616200"/>
            <a:ext cx="9523889" cy="1752600"/>
          </a:xfrm>
        </p:spPr>
        <p:txBody>
          <a:bodyPr>
            <a:noAutofit/>
          </a:bodyPr>
          <a:lstStyle/>
          <a:p>
            <a:r>
              <a:rPr lang="en-US" sz="2000" cap="none" spc="200" dirty="0">
                <a:solidFill>
                  <a:schemeClr val="accent1"/>
                </a:solidFill>
              </a:rPr>
              <a:t>Michael</a:t>
            </a:r>
            <a:r>
              <a:rPr lang="en-US" sz="2000" cap="none" dirty="0"/>
              <a:t> </a:t>
            </a:r>
            <a:r>
              <a:rPr lang="en-US" sz="2000" cap="none" spc="200" dirty="0">
                <a:solidFill>
                  <a:schemeClr val="accent1"/>
                </a:solidFill>
              </a:rPr>
              <a:t>Miller</a:t>
            </a:r>
          </a:p>
          <a:p>
            <a:r>
              <a:rPr lang="en-US" sz="2000" cap="none" spc="200" dirty="0">
                <a:solidFill>
                  <a:schemeClr val="accent1"/>
                </a:solidFill>
              </a:rPr>
              <a:t>College of Engineering and Information Sciences, DeVry University</a:t>
            </a:r>
          </a:p>
          <a:p>
            <a:r>
              <a:rPr lang="en-US" sz="2000" cap="none" spc="200" dirty="0">
                <a:solidFill>
                  <a:schemeClr val="accent1"/>
                </a:solidFill>
              </a:rPr>
              <a:t>SEC285 Fundamentals of Information Security</a:t>
            </a:r>
          </a:p>
          <a:p>
            <a:r>
              <a:rPr lang="en-US" sz="2000" cap="none" spc="200" dirty="0">
                <a:solidFill>
                  <a:schemeClr val="accent1"/>
                </a:solidFill>
              </a:rPr>
              <a:t>Professor Rami Salahieh</a:t>
            </a:r>
          </a:p>
          <a:p>
            <a:r>
              <a:rPr lang="en-US" sz="2000" cap="none" spc="200" dirty="0">
                <a:solidFill>
                  <a:schemeClr val="accent1"/>
                </a:solidFill>
              </a:rPr>
              <a:t>April 23, 2023</a:t>
            </a:r>
          </a:p>
          <a:p>
            <a:endParaRPr lang="en-US" sz="2000" cap="none"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Security Policy</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dirty="0"/>
              <a:t>Bring Your Own Device (BYOD) Sample policy</a:t>
            </a:r>
            <a:endParaRPr lang="en-US" dirty="0"/>
          </a:p>
        </p:txBody>
      </p:sp>
      <p:sp>
        <p:nvSpPr>
          <p:cNvPr id="3" name="Content Placeholder 4">
            <a:extLst>
              <a:ext uri="{FF2B5EF4-FFF2-40B4-BE49-F238E27FC236}">
                <a16:creationId xmlns:a16="http://schemas.microsoft.com/office/drawing/2014/main" id="{F9972374-86CC-A934-7DF9-89B688516247}"/>
              </a:ext>
            </a:extLst>
          </p:cNvPr>
          <p:cNvSpPr txBox="1">
            <a:spLocks/>
          </p:cNvSpPr>
          <p:nvPr/>
        </p:nvSpPr>
        <p:spPr>
          <a:xfrm>
            <a:off x="1218882" y="2006600"/>
            <a:ext cx="10590530" cy="3022600"/>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1800" dirty="0">
                <a:latin typeface="Times New Roman" panose="02020603050405020304" pitchFamily="18" charset="0"/>
                <a:ea typeface="Calibri" panose="020F0502020204030204" pitchFamily="34" charset="0"/>
              </a:rPr>
              <a:t>7. Definitions and Terms: </a:t>
            </a:r>
          </a:p>
          <a:p>
            <a:pPr marL="0" indent="457200">
              <a:buNone/>
            </a:pPr>
            <a:r>
              <a:rPr lang="en-US" sz="1200" b="1" dirty="0">
                <a:latin typeface="Times New Roman" panose="02020603050405020304" pitchFamily="18" charset="0"/>
              </a:rPr>
              <a:t>BYOD</a:t>
            </a:r>
            <a:r>
              <a:rPr lang="en-US" sz="1200" dirty="0">
                <a:latin typeface="Times New Roman" panose="02020603050405020304" pitchFamily="18" charset="0"/>
              </a:rPr>
              <a:t> – Bring your Own Device</a:t>
            </a:r>
          </a:p>
          <a:p>
            <a:pPr marL="0" indent="457200">
              <a:buNone/>
            </a:pPr>
            <a:r>
              <a:rPr lang="en-US" sz="1200" b="1" dirty="0">
                <a:latin typeface="Times New Roman" panose="02020603050405020304" pitchFamily="18" charset="0"/>
              </a:rPr>
              <a:t>Mobile device </a:t>
            </a:r>
            <a:r>
              <a:rPr lang="en-US" sz="1200" dirty="0">
                <a:latin typeface="Times New Roman" panose="02020603050405020304" pitchFamily="18" charset="0"/>
              </a:rPr>
              <a:t>– Any computer device designed to be used for mobile application. Examples are: mobile phone, tablet computer, or  laptop/notebook computer.</a:t>
            </a:r>
          </a:p>
          <a:p>
            <a:pPr marL="0" indent="457200">
              <a:buNone/>
            </a:pPr>
            <a:r>
              <a:rPr lang="en-US" sz="1200" b="1" dirty="0">
                <a:latin typeface="Times New Roman" panose="02020603050405020304" pitchFamily="18" charset="0"/>
              </a:rPr>
              <a:t>CIA – </a:t>
            </a:r>
            <a:r>
              <a:rPr lang="en-US" sz="1200" dirty="0">
                <a:latin typeface="Times New Roman" panose="02020603050405020304" pitchFamily="18" charset="0"/>
              </a:rPr>
              <a:t>Confidentiality, Integrity, and Availability. The three fundamental principles of information security.</a:t>
            </a:r>
          </a:p>
          <a:p>
            <a:pPr marL="0" indent="457200">
              <a:buNone/>
            </a:pPr>
            <a:r>
              <a:rPr lang="en-US" sz="1200" b="1" dirty="0">
                <a:latin typeface="Times New Roman" panose="02020603050405020304" pitchFamily="18" charset="0"/>
              </a:rPr>
              <a:t>Vulnerability – </a:t>
            </a:r>
            <a:r>
              <a:rPr lang="en-US" sz="1200" dirty="0">
                <a:latin typeface="Times New Roman" panose="02020603050405020304" pitchFamily="18" charset="0"/>
              </a:rPr>
              <a:t> An inherent weakness in a device’s software or hardware security protection.</a:t>
            </a:r>
          </a:p>
          <a:p>
            <a:pPr marL="0" indent="457200">
              <a:buNone/>
            </a:pPr>
            <a:r>
              <a:rPr lang="en-US" sz="1200" b="1" dirty="0">
                <a:latin typeface="Times New Roman" panose="02020603050405020304" pitchFamily="18" charset="0"/>
              </a:rPr>
              <a:t>Viruses, spyware, or malware – </a:t>
            </a:r>
            <a:r>
              <a:rPr lang="en-US" sz="1200" dirty="0">
                <a:latin typeface="Times New Roman" panose="02020603050405020304" pitchFamily="18" charset="0"/>
              </a:rPr>
              <a:t>Any software, digital file, or installable code created with the intent to do harm to the infected computer or network.</a:t>
            </a:r>
          </a:p>
          <a:p>
            <a:pPr marL="0" indent="457200">
              <a:buNone/>
            </a:pPr>
            <a:r>
              <a:rPr lang="en-US" sz="1200" b="1" dirty="0">
                <a:latin typeface="Times New Roman" panose="02020603050405020304" pitchFamily="18" charset="0"/>
              </a:rPr>
              <a:t>Jailbreaking/rooting – </a:t>
            </a:r>
            <a:r>
              <a:rPr lang="en-US" sz="1200" dirty="0">
                <a:latin typeface="Times New Roman" panose="02020603050405020304" pitchFamily="18" charset="0"/>
              </a:rPr>
              <a:t>The process of removing limitations on a mobile phone or tablet to allow access to the “root” file system of the device.</a:t>
            </a:r>
            <a:endParaRPr lang="en-US" sz="1800" dirty="0">
              <a:latin typeface="Times New Roman" panose="02020603050405020304" pitchFamily="18" charset="0"/>
            </a:endParaRPr>
          </a:p>
          <a:p>
            <a:pPr marL="0" indent="0">
              <a:buFont typeface="Arial" pitchFamily="34" charset="0"/>
              <a:buNone/>
            </a:pPr>
            <a:r>
              <a:rPr lang="en-US" sz="1800" dirty="0">
                <a:latin typeface="Times New Roman" panose="02020603050405020304" pitchFamily="18" charset="0"/>
              </a:rPr>
              <a:t>8. Revision History:  </a:t>
            </a:r>
          </a:p>
          <a:p>
            <a:pPr marL="0" indent="0">
              <a:buFont typeface="Arial" pitchFamily="34" charset="0"/>
              <a:buNone/>
            </a:pPr>
            <a:endParaRPr lang="en-US" sz="1800" dirty="0">
              <a:latin typeface="Times New Roman" panose="02020603050405020304" pitchFamily="18" charset="0"/>
            </a:endParaRPr>
          </a:p>
        </p:txBody>
      </p:sp>
      <p:graphicFrame>
        <p:nvGraphicFramePr>
          <p:cNvPr id="6" name="Table 5">
            <a:extLst>
              <a:ext uri="{FF2B5EF4-FFF2-40B4-BE49-F238E27FC236}">
                <a16:creationId xmlns:a16="http://schemas.microsoft.com/office/drawing/2014/main" id="{FAA28A80-90AB-6FF1-0D5E-4077DA348213}"/>
              </a:ext>
            </a:extLst>
          </p:cNvPr>
          <p:cNvGraphicFramePr>
            <a:graphicFrameLocks noGrp="1"/>
          </p:cNvGraphicFramePr>
          <p:nvPr>
            <p:extLst>
              <p:ext uri="{D42A27DB-BD31-4B8C-83A1-F6EECF244321}">
                <p14:modId xmlns:p14="http://schemas.microsoft.com/office/powerpoint/2010/main" val="2608385861"/>
              </p:ext>
            </p:extLst>
          </p:nvPr>
        </p:nvGraphicFramePr>
        <p:xfrm>
          <a:off x="1827212" y="5056094"/>
          <a:ext cx="6172199" cy="1066800"/>
        </p:xfrm>
        <a:graphic>
          <a:graphicData uri="http://schemas.openxmlformats.org/drawingml/2006/table">
            <a:tbl>
              <a:tblPr firstRow="1" firstCol="1" bandRow="1">
                <a:tableStyleId>{5C22544A-7EE6-4342-B048-85BDC9FD1C3A}</a:tableStyleId>
              </a:tblPr>
              <a:tblGrid>
                <a:gridCol w="1229799">
                  <a:extLst>
                    <a:ext uri="{9D8B030D-6E8A-4147-A177-3AD203B41FA5}">
                      <a16:colId xmlns:a16="http://schemas.microsoft.com/office/drawing/2014/main" val="2176588474"/>
                    </a:ext>
                  </a:extLst>
                </a:gridCol>
                <a:gridCol w="1508244">
                  <a:extLst>
                    <a:ext uri="{9D8B030D-6E8A-4147-A177-3AD203B41FA5}">
                      <a16:colId xmlns:a16="http://schemas.microsoft.com/office/drawing/2014/main" val="3541782520"/>
                    </a:ext>
                  </a:extLst>
                </a:gridCol>
                <a:gridCol w="3434156">
                  <a:extLst>
                    <a:ext uri="{9D8B030D-6E8A-4147-A177-3AD203B41FA5}">
                      <a16:colId xmlns:a16="http://schemas.microsoft.com/office/drawing/2014/main" val="1302763690"/>
                    </a:ext>
                  </a:extLst>
                </a:gridCol>
              </a:tblGrid>
              <a:tr h="299078">
                <a:tc>
                  <a:txBody>
                    <a:bodyPr/>
                    <a:lstStyle/>
                    <a:p>
                      <a:pPr marL="0" marR="0">
                        <a:lnSpc>
                          <a:spcPct val="115000"/>
                        </a:lnSpc>
                        <a:spcBef>
                          <a:spcPts val="2400"/>
                        </a:spcBef>
                        <a:spcAft>
                          <a:spcPts val="0"/>
                        </a:spcAft>
                      </a:pPr>
                      <a:r>
                        <a:rPr lang="en-US" sz="1200" kern="0">
                          <a:effectLst/>
                        </a:rPr>
                        <a:t>Date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Responsible</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443944">
                <a:tc>
                  <a:txBody>
                    <a:bodyPr/>
                    <a:lstStyle/>
                    <a:p>
                      <a:pPr marL="0" marR="0">
                        <a:lnSpc>
                          <a:spcPct val="115000"/>
                        </a:lnSpc>
                        <a:spcBef>
                          <a:spcPts val="2400"/>
                        </a:spcBef>
                        <a:spcAft>
                          <a:spcPts val="0"/>
                        </a:spcAft>
                      </a:pPr>
                      <a:r>
                        <a:rPr lang="en-US" sz="1200" kern="0">
                          <a:effectLst/>
                        </a:rPr>
                        <a:t>August 2019</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SANS policy team</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Updated and converted to new format</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323778">
                <a:tc>
                  <a:txBody>
                    <a:bodyPr/>
                    <a:lstStyle/>
                    <a:p>
                      <a:pPr marL="0" marR="0">
                        <a:lnSpc>
                          <a:spcPct val="115000"/>
                        </a:lnSpc>
                        <a:spcBef>
                          <a:spcPts val="2400"/>
                        </a:spcBef>
                        <a:spcAft>
                          <a:spcPts val="0"/>
                        </a:spcAft>
                      </a:pPr>
                      <a:r>
                        <a:rPr lang="en-US" sz="1100" kern="0" dirty="0">
                          <a:effectLst/>
                        </a:rPr>
                        <a:t> March 26, 2023</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Michael J. Miller </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Updated</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69005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Multifactor Authentication (MFA)</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b="0" dirty="0"/>
              <a:t>Common-auth Configuration File</a:t>
            </a:r>
            <a:endParaRPr lang="en-US" dirty="0"/>
          </a:p>
        </p:txBody>
      </p:sp>
      <p:sp>
        <p:nvSpPr>
          <p:cNvPr id="5" name="Text Placeholder 6">
            <a:extLst>
              <a:ext uri="{FF2B5EF4-FFF2-40B4-BE49-F238E27FC236}">
                <a16:creationId xmlns:a16="http://schemas.microsoft.com/office/drawing/2014/main" id="{66E1A771-ED24-F229-43F4-88EE2555E471}"/>
              </a:ext>
            </a:extLst>
          </p:cNvPr>
          <p:cNvSpPr txBox="1">
            <a:spLocks/>
          </p:cNvSpPr>
          <p:nvPr/>
        </p:nvSpPr>
        <p:spPr>
          <a:xfrm>
            <a:off x="1218883" y="1956851"/>
            <a:ext cx="2741929" cy="2858691"/>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sz="1600" dirty="0"/>
              <a:t>This screenshot shows the entry that indicates the use of the Google Authenticator module. </a:t>
            </a:r>
          </a:p>
        </p:txBody>
      </p:sp>
      <p:pic>
        <p:nvPicPr>
          <p:cNvPr id="7" name="Picture Placeholder 3">
            <a:extLst>
              <a:ext uri="{FF2B5EF4-FFF2-40B4-BE49-F238E27FC236}">
                <a16:creationId xmlns:a16="http://schemas.microsoft.com/office/drawing/2014/main" id="{4273C41E-D56B-D77A-A7A4-94F90D916511}"/>
              </a:ext>
            </a:extLst>
          </p:cNvPr>
          <p:cNvPicPr>
            <a:picLocks noChangeAspect="1"/>
          </p:cNvPicPr>
          <p:nvPr/>
        </p:nvPicPr>
        <p:blipFill rotWithShape="1">
          <a:blip r:embed="rId2"/>
          <a:srcRect l="31982" t="35760" r="28467" b="17188"/>
          <a:stretch/>
        </p:blipFill>
        <p:spPr>
          <a:xfrm>
            <a:off x="4418012" y="2006600"/>
            <a:ext cx="6858000" cy="4589308"/>
          </a:xfrm>
          <a:prstGeom prst="rect">
            <a:avLst/>
          </a:prstGeom>
        </p:spPr>
      </p:pic>
    </p:spTree>
    <p:extLst>
      <p:ext uri="{BB962C8B-B14F-4D97-AF65-F5344CB8AC3E}">
        <p14:creationId xmlns:p14="http://schemas.microsoft.com/office/powerpoint/2010/main" val="18286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Multifactor Authentication (MFA)</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b="0" dirty="0"/>
              <a:t>MFA Logon Screen</a:t>
            </a:r>
            <a:endParaRPr lang="en-US" dirty="0"/>
          </a:p>
        </p:txBody>
      </p:sp>
      <p:sp>
        <p:nvSpPr>
          <p:cNvPr id="3" name="Text Placeholder 6">
            <a:extLst>
              <a:ext uri="{FF2B5EF4-FFF2-40B4-BE49-F238E27FC236}">
                <a16:creationId xmlns:a16="http://schemas.microsoft.com/office/drawing/2014/main" id="{E288AE89-7B64-B54C-79C7-A459DAB78C35}"/>
              </a:ext>
            </a:extLst>
          </p:cNvPr>
          <p:cNvSpPr txBox="1">
            <a:spLocks/>
          </p:cNvSpPr>
          <p:nvPr/>
        </p:nvSpPr>
        <p:spPr>
          <a:xfrm>
            <a:off x="1218882" y="1956850"/>
            <a:ext cx="2818130" cy="2858691"/>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sz="1600" dirty="0"/>
              <a:t>This screenshot shows the logon screen where a verification code is required.</a:t>
            </a:r>
          </a:p>
        </p:txBody>
      </p:sp>
      <p:pic>
        <p:nvPicPr>
          <p:cNvPr id="6" name="Picture Placeholder 3">
            <a:extLst>
              <a:ext uri="{FF2B5EF4-FFF2-40B4-BE49-F238E27FC236}">
                <a16:creationId xmlns:a16="http://schemas.microsoft.com/office/drawing/2014/main" id="{D2254628-1598-C0A0-2960-697478F4566A}"/>
              </a:ext>
            </a:extLst>
          </p:cNvPr>
          <p:cNvPicPr>
            <a:picLocks noChangeAspect="1"/>
          </p:cNvPicPr>
          <p:nvPr/>
        </p:nvPicPr>
        <p:blipFill rotWithShape="1">
          <a:blip r:embed="rId2"/>
          <a:srcRect l="17920" t="14062" r="17920" b="4688"/>
          <a:stretch/>
        </p:blipFill>
        <p:spPr>
          <a:xfrm>
            <a:off x="4418011" y="2006600"/>
            <a:ext cx="6425072" cy="4576763"/>
          </a:xfrm>
          <a:prstGeom prst="rect">
            <a:avLst/>
          </a:prstGeom>
        </p:spPr>
      </p:pic>
    </p:spTree>
    <p:extLst>
      <p:ext uri="{BB962C8B-B14F-4D97-AF65-F5344CB8AC3E}">
        <p14:creationId xmlns:p14="http://schemas.microsoft.com/office/powerpoint/2010/main" val="31727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Vulnerability Assessment</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b="0" dirty="0"/>
              <a:t>NMAP</a:t>
            </a:r>
            <a:endParaRPr lang="en-US" dirty="0"/>
          </a:p>
        </p:txBody>
      </p:sp>
      <p:sp>
        <p:nvSpPr>
          <p:cNvPr id="12" name="Text Placeholder 6">
            <a:extLst>
              <a:ext uri="{FF2B5EF4-FFF2-40B4-BE49-F238E27FC236}">
                <a16:creationId xmlns:a16="http://schemas.microsoft.com/office/drawing/2014/main" id="{E056C33E-83A2-9B9F-78B0-113E4D17339A}"/>
              </a:ext>
            </a:extLst>
          </p:cNvPr>
          <p:cNvSpPr txBox="1">
            <a:spLocks/>
          </p:cNvSpPr>
          <p:nvPr/>
        </p:nvSpPr>
        <p:spPr>
          <a:xfrm>
            <a:off x="1218883" y="2006600"/>
            <a:ext cx="2818130" cy="2858691"/>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sz="1600" dirty="0"/>
              <a:t>This screenshot includes the scan result showing both the Kali and Linux Server VMs.</a:t>
            </a:r>
          </a:p>
        </p:txBody>
      </p:sp>
      <p:pic>
        <p:nvPicPr>
          <p:cNvPr id="13" name="Picture 12">
            <a:extLst>
              <a:ext uri="{FF2B5EF4-FFF2-40B4-BE49-F238E27FC236}">
                <a16:creationId xmlns:a16="http://schemas.microsoft.com/office/drawing/2014/main" id="{C3A00A01-5DE3-03FA-1513-065C69D4CDF8}"/>
              </a:ext>
            </a:extLst>
          </p:cNvPr>
          <p:cNvPicPr>
            <a:picLocks noChangeAspect="1"/>
          </p:cNvPicPr>
          <p:nvPr/>
        </p:nvPicPr>
        <p:blipFill rotWithShape="1">
          <a:blip r:embed="rId2"/>
          <a:srcRect l="19167" t="27981" r="29167" b="48532"/>
          <a:stretch/>
        </p:blipFill>
        <p:spPr>
          <a:xfrm>
            <a:off x="4492784" y="2006600"/>
            <a:ext cx="6402228" cy="1652188"/>
          </a:xfrm>
          <a:prstGeom prst="rect">
            <a:avLst/>
          </a:prstGeom>
          <a:ln>
            <a:noFill/>
          </a:ln>
        </p:spPr>
      </p:pic>
      <p:pic>
        <p:nvPicPr>
          <p:cNvPr id="14" name="Picture 13">
            <a:extLst>
              <a:ext uri="{FF2B5EF4-FFF2-40B4-BE49-F238E27FC236}">
                <a16:creationId xmlns:a16="http://schemas.microsoft.com/office/drawing/2014/main" id="{D348C877-9F51-9AC4-D048-DF359AE674DC}"/>
              </a:ext>
            </a:extLst>
          </p:cNvPr>
          <p:cNvPicPr>
            <a:picLocks noChangeAspect="1"/>
          </p:cNvPicPr>
          <p:nvPr/>
        </p:nvPicPr>
        <p:blipFill rotWithShape="1">
          <a:blip r:embed="rId3"/>
          <a:srcRect l="19167" t="28903" r="29167" b="29449"/>
          <a:stretch/>
        </p:blipFill>
        <p:spPr>
          <a:xfrm>
            <a:off x="4492784" y="3667753"/>
            <a:ext cx="6402228" cy="2929732"/>
          </a:xfrm>
          <a:prstGeom prst="rect">
            <a:avLst/>
          </a:prstGeom>
          <a:ln>
            <a:noFill/>
          </a:ln>
        </p:spPr>
      </p:pic>
    </p:spTree>
    <p:extLst>
      <p:ext uri="{BB962C8B-B14F-4D97-AF65-F5344CB8AC3E}">
        <p14:creationId xmlns:p14="http://schemas.microsoft.com/office/powerpoint/2010/main" val="378782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Vulnerability Assessment</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b="0" dirty="0" err="1"/>
              <a:t>NetCat</a:t>
            </a:r>
            <a:endParaRPr lang="en-US" dirty="0"/>
          </a:p>
        </p:txBody>
      </p:sp>
      <p:sp>
        <p:nvSpPr>
          <p:cNvPr id="3" name="Text Placeholder 6">
            <a:extLst>
              <a:ext uri="{FF2B5EF4-FFF2-40B4-BE49-F238E27FC236}">
                <a16:creationId xmlns:a16="http://schemas.microsoft.com/office/drawing/2014/main" id="{6872BB5E-C75A-0874-1085-766A4474F289}"/>
              </a:ext>
            </a:extLst>
          </p:cNvPr>
          <p:cNvSpPr txBox="1">
            <a:spLocks/>
          </p:cNvSpPr>
          <p:nvPr/>
        </p:nvSpPr>
        <p:spPr>
          <a:xfrm>
            <a:off x="1218883" y="2006600"/>
            <a:ext cx="8503109" cy="465853"/>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sz="1600" dirty="0"/>
              <a:t>This screenshot includes the scan result showing both the Kali and Linux Server VMs.</a:t>
            </a:r>
          </a:p>
        </p:txBody>
      </p:sp>
      <p:pic>
        <p:nvPicPr>
          <p:cNvPr id="5" name="Picture 4">
            <a:extLst>
              <a:ext uri="{FF2B5EF4-FFF2-40B4-BE49-F238E27FC236}">
                <a16:creationId xmlns:a16="http://schemas.microsoft.com/office/drawing/2014/main" id="{765C09E2-9573-D554-6DF2-5B0A045EB9BC}"/>
              </a:ext>
            </a:extLst>
          </p:cNvPr>
          <p:cNvPicPr>
            <a:picLocks noChangeAspect="1"/>
          </p:cNvPicPr>
          <p:nvPr/>
        </p:nvPicPr>
        <p:blipFill rotWithShape="1">
          <a:blip r:embed="rId2"/>
          <a:srcRect l="19167" t="52936" r="29167" b="29450"/>
          <a:stretch/>
        </p:blipFill>
        <p:spPr>
          <a:xfrm>
            <a:off x="1218883" y="2426979"/>
            <a:ext cx="10354215" cy="2004042"/>
          </a:xfrm>
          <a:prstGeom prst="rect">
            <a:avLst/>
          </a:prstGeom>
        </p:spPr>
      </p:pic>
    </p:spTree>
    <p:extLst>
      <p:ext uri="{BB962C8B-B14F-4D97-AF65-F5344CB8AC3E}">
        <p14:creationId xmlns:p14="http://schemas.microsoft.com/office/powerpoint/2010/main" val="258952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Vulnerability Assessment</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b="0" dirty="0"/>
              <a:t>Wireshark</a:t>
            </a:r>
            <a:endParaRPr lang="en-US" dirty="0"/>
          </a:p>
        </p:txBody>
      </p:sp>
      <p:sp>
        <p:nvSpPr>
          <p:cNvPr id="6" name="Text Placeholder 6">
            <a:extLst>
              <a:ext uri="{FF2B5EF4-FFF2-40B4-BE49-F238E27FC236}">
                <a16:creationId xmlns:a16="http://schemas.microsoft.com/office/drawing/2014/main" id="{9A2B7B7D-69AE-DC5E-870B-43BCD9F3550E}"/>
              </a:ext>
            </a:extLst>
          </p:cNvPr>
          <p:cNvSpPr txBox="1">
            <a:spLocks/>
          </p:cNvSpPr>
          <p:nvPr/>
        </p:nvSpPr>
        <p:spPr>
          <a:xfrm>
            <a:off x="1218883" y="2006600"/>
            <a:ext cx="2970529" cy="143629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sz="1600" dirty="0"/>
              <a:t>This screenshot includes the Wireshark</a:t>
            </a:r>
            <a:r>
              <a:rPr lang="en-US" sz="1600" dirty="0">
                <a:latin typeface="Calibri" panose="020F0502020204030204" pitchFamily="34" charset="0"/>
                <a:cs typeface="Calibri" panose="020F0502020204030204" pitchFamily="34" charset="0"/>
              </a:rPr>
              <a:t>—</a:t>
            </a:r>
            <a:r>
              <a:rPr lang="en-US" sz="1600" dirty="0"/>
              <a:t>Follow TCP Steam window showing the Telnet username and password.</a:t>
            </a:r>
          </a:p>
        </p:txBody>
      </p:sp>
      <p:pic>
        <p:nvPicPr>
          <p:cNvPr id="7" name="Picture 6">
            <a:extLst>
              <a:ext uri="{FF2B5EF4-FFF2-40B4-BE49-F238E27FC236}">
                <a16:creationId xmlns:a16="http://schemas.microsoft.com/office/drawing/2014/main" id="{C3601F8C-5310-110C-EF8C-35FFCE5542C7}"/>
              </a:ext>
            </a:extLst>
          </p:cNvPr>
          <p:cNvPicPr>
            <a:picLocks noChangeAspect="1"/>
          </p:cNvPicPr>
          <p:nvPr/>
        </p:nvPicPr>
        <p:blipFill rotWithShape="1">
          <a:blip r:embed="rId2"/>
          <a:srcRect l="29166" t="25046" r="37320" b="21520"/>
          <a:stretch/>
        </p:blipFill>
        <p:spPr>
          <a:xfrm>
            <a:off x="5265751" y="2006600"/>
            <a:ext cx="5237292" cy="4740547"/>
          </a:xfrm>
          <a:prstGeom prst="rect">
            <a:avLst/>
          </a:prstGeom>
        </p:spPr>
      </p:pic>
    </p:spTree>
    <p:extLst>
      <p:ext uri="{BB962C8B-B14F-4D97-AF65-F5344CB8AC3E}">
        <p14:creationId xmlns:p14="http://schemas.microsoft.com/office/powerpoint/2010/main" val="19095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Vulnerability Assessment</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b="0" dirty="0" err="1"/>
              <a:t>nessus</a:t>
            </a:r>
            <a:endParaRPr lang="en-US" dirty="0"/>
          </a:p>
        </p:txBody>
      </p:sp>
      <p:sp>
        <p:nvSpPr>
          <p:cNvPr id="3" name="Text Placeholder 6">
            <a:extLst>
              <a:ext uri="{FF2B5EF4-FFF2-40B4-BE49-F238E27FC236}">
                <a16:creationId xmlns:a16="http://schemas.microsoft.com/office/drawing/2014/main" id="{9C64DD4D-38AD-0A0E-6774-3ACFD01AB6C5}"/>
              </a:ext>
            </a:extLst>
          </p:cNvPr>
          <p:cNvSpPr txBox="1">
            <a:spLocks/>
          </p:cNvSpPr>
          <p:nvPr/>
        </p:nvSpPr>
        <p:spPr>
          <a:xfrm>
            <a:off x="1218883" y="2006600"/>
            <a:ext cx="2936116" cy="2858691"/>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sz="1600" dirty="0"/>
              <a:t>This screenshot includes the high-level view of the Nessus vulnerability scan report (showing categories of vulnerability in different colors).</a:t>
            </a:r>
          </a:p>
        </p:txBody>
      </p:sp>
      <p:pic>
        <p:nvPicPr>
          <p:cNvPr id="5" name="Picture 4">
            <a:extLst>
              <a:ext uri="{FF2B5EF4-FFF2-40B4-BE49-F238E27FC236}">
                <a16:creationId xmlns:a16="http://schemas.microsoft.com/office/drawing/2014/main" id="{212B03A4-3FCE-30D9-3B54-CC448ED37DBD}"/>
              </a:ext>
            </a:extLst>
          </p:cNvPr>
          <p:cNvPicPr>
            <a:picLocks noChangeAspect="1"/>
          </p:cNvPicPr>
          <p:nvPr/>
        </p:nvPicPr>
        <p:blipFill rotWithShape="1">
          <a:blip r:embed="rId2"/>
          <a:srcRect l="24758" t="31084" r="21908" b="4495"/>
          <a:stretch/>
        </p:blipFill>
        <p:spPr>
          <a:xfrm>
            <a:off x="4530022" y="2006600"/>
            <a:ext cx="6674338" cy="4576763"/>
          </a:xfrm>
          <a:prstGeom prst="rect">
            <a:avLst/>
          </a:prstGeom>
        </p:spPr>
      </p:pic>
    </p:spTree>
    <p:extLst>
      <p:ext uri="{BB962C8B-B14F-4D97-AF65-F5344CB8AC3E}">
        <p14:creationId xmlns:p14="http://schemas.microsoft.com/office/powerpoint/2010/main" val="31779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238E-F7F5-42C9-8F4E-C699DEEF08B1}"/>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00AB9568-FDB6-5972-F361-928B96C57EF8}"/>
              </a:ext>
            </a:extLst>
          </p:cNvPr>
          <p:cNvSpPr>
            <a:spLocks noGrp="1"/>
          </p:cNvSpPr>
          <p:nvPr>
            <p:ph idx="1"/>
          </p:nvPr>
        </p:nvSpPr>
        <p:spPr/>
        <p:txBody>
          <a:bodyPr/>
          <a:lstStyle/>
          <a:p>
            <a:r>
              <a:rPr lang="en-US" dirty="0"/>
              <a:t>Learning Kali Linux</a:t>
            </a:r>
          </a:p>
          <a:p>
            <a:r>
              <a:rPr lang="en-US" dirty="0"/>
              <a:t>Understanding and writing a security policy</a:t>
            </a:r>
          </a:p>
          <a:p>
            <a:r>
              <a:rPr lang="en-US" dirty="0"/>
              <a:t>Learning numerous </a:t>
            </a:r>
            <a:r>
              <a:rPr lang="en-US" dirty="0" err="1"/>
              <a:t>securitytools</a:t>
            </a:r>
            <a:endParaRPr lang="en-US" dirty="0"/>
          </a:p>
          <a:p>
            <a:pPr lvl="1"/>
            <a:r>
              <a:rPr lang="en-US" dirty="0"/>
              <a:t>Nmap</a:t>
            </a:r>
          </a:p>
          <a:p>
            <a:pPr lvl="1"/>
            <a:r>
              <a:rPr lang="en-US" dirty="0" err="1"/>
              <a:t>NetCat</a:t>
            </a:r>
            <a:endParaRPr lang="en-US" dirty="0"/>
          </a:p>
          <a:p>
            <a:pPr lvl="1"/>
            <a:r>
              <a:rPr lang="en-US" dirty="0"/>
              <a:t>Wireshark</a:t>
            </a:r>
          </a:p>
          <a:p>
            <a:pPr lvl="1"/>
            <a:r>
              <a:rPr lang="en-US" dirty="0"/>
              <a:t>Nessus</a:t>
            </a:r>
          </a:p>
          <a:p>
            <a:pPr lvl="1"/>
            <a:endParaRPr lang="en-US" dirty="0"/>
          </a:p>
        </p:txBody>
      </p:sp>
    </p:spTree>
    <p:extLst>
      <p:ext uri="{BB962C8B-B14F-4D97-AF65-F5344CB8AC3E}">
        <p14:creationId xmlns:p14="http://schemas.microsoft.com/office/powerpoint/2010/main" val="190102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7C11-9791-5602-80D8-5CDE0EC2EDE9}"/>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B014E71C-CA02-B5B2-D0E5-4024259CFC9B}"/>
              </a:ext>
            </a:extLst>
          </p:cNvPr>
          <p:cNvSpPr>
            <a:spLocks noGrp="1"/>
          </p:cNvSpPr>
          <p:nvPr>
            <p:ph idx="1"/>
          </p:nvPr>
        </p:nvSpPr>
        <p:spPr/>
        <p:txBody>
          <a:bodyPr>
            <a:normAutofit lnSpcReduction="10000"/>
          </a:bodyPr>
          <a:lstStyle/>
          <a:p>
            <a:r>
              <a:rPr lang="en-US" dirty="0"/>
              <a:t>Linux command line</a:t>
            </a:r>
          </a:p>
          <a:p>
            <a:r>
              <a:rPr lang="en-US" dirty="0"/>
              <a:t>Virtualization</a:t>
            </a:r>
          </a:p>
          <a:p>
            <a:r>
              <a:rPr lang="en-US" dirty="0"/>
              <a:t>InfoSec policy</a:t>
            </a:r>
          </a:p>
          <a:p>
            <a:r>
              <a:rPr lang="en-US" dirty="0"/>
              <a:t>Cryptography</a:t>
            </a:r>
          </a:p>
          <a:p>
            <a:r>
              <a:rPr lang="en-US" dirty="0"/>
              <a:t>Wireless network and device security</a:t>
            </a:r>
          </a:p>
          <a:p>
            <a:r>
              <a:rPr lang="en-US" dirty="0"/>
              <a:t>Risk management</a:t>
            </a:r>
          </a:p>
          <a:p>
            <a:r>
              <a:rPr lang="en-US" dirty="0"/>
              <a:t>Identity and access management</a:t>
            </a:r>
          </a:p>
          <a:p>
            <a:r>
              <a:rPr lang="en-US" dirty="0"/>
              <a:t>Network attacks and defenses</a:t>
            </a:r>
          </a:p>
        </p:txBody>
      </p:sp>
    </p:spTree>
    <p:extLst>
      <p:ext uri="{BB962C8B-B14F-4D97-AF65-F5344CB8AC3E}">
        <p14:creationId xmlns:p14="http://schemas.microsoft.com/office/powerpoint/2010/main" val="428499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238E-F7F5-42C9-8F4E-C699DEEF08B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0AB9568-FDB6-5972-F361-928B96C57EF8}"/>
              </a:ext>
            </a:extLst>
          </p:cNvPr>
          <p:cNvSpPr>
            <a:spLocks noGrp="1"/>
          </p:cNvSpPr>
          <p:nvPr>
            <p:ph idx="1"/>
          </p:nvPr>
        </p:nvSpPr>
        <p:spPr/>
        <p:txBody>
          <a:bodyPr/>
          <a:lstStyle/>
          <a:p>
            <a:pPr marL="0" indent="0">
              <a:buNone/>
            </a:pPr>
            <a:r>
              <a:rPr lang="en-US" dirty="0"/>
              <a:t>	</a:t>
            </a:r>
            <a:r>
              <a:rPr lang="en-US" sz="2800" dirty="0"/>
              <a:t>Information system security is arguably the most important aspect of any computer system or network. Without the tools and advances in InfoSec technology that we use today, the internet would unusable. The following is a summary of labs and lessons learned in DeVry University’s Fundamentals of Information Systems Security class.</a:t>
            </a:r>
          </a:p>
        </p:txBody>
      </p:sp>
    </p:spTree>
    <p:extLst>
      <p:ext uri="{BB962C8B-B14F-4D97-AF65-F5344CB8AC3E}">
        <p14:creationId xmlns:p14="http://schemas.microsoft.com/office/powerpoint/2010/main" val="34131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238E-F7F5-42C9-8F4E-C699DEEF08B1}"/>
              </a:ext>
            </a:extLst>
          </p:cNvPr>
          <p:cNvSpPr>
            <a:spLocks noGrp="1"/>
          </p:cNvSpPr>
          <p:nvPr>
            <p:ph type="title"/>
          </p:nvPr>
        </p:nvSpPr>
        <p:spPr/>
        <p:txBody>
          <a:bodyPr/>
          <a:lstStyle/>
          <a:p>
            <a:r>
              <a:rPr lang="en-US" dirty="0"/>
              <a:t>Introduction</a:t>
            </a:r>
          </a:p>
        </p:txBody>
      </p:sp>
      <p:sp>
        <p:nvSpPr>
          <p:cNvPr id="6" name="Text Placeholder 5">
            <a:extLst>
              <a:ext uri="{FF2B5EF4-FFF2-40B4-BE49-F238E27FC236}">
                <a16:creationId xmlns:a16="http://schemas.microsoft.com/office/drawing/2014/main" id="{FF3B1F90-03A5-46E1-9FA7-9A1643560BE5}"/>
              </a:ext>
            </a:extLst>
          </p:cNvPr>
          <p:cNvSpPr>
            <a:spLocks noGrp="1"/>
          </p:cNvSpPr>
          <p:nvPr>
            <p:ph type="body" idx="1"/>
          </p:nvPr>
        </p:nvSpPr>
        <p:spPr>
          <a:xfrm>
            <a:off x="1218883" y="2829244"/>
            <a:ext cx="10360500" cy="533400"/>
          </a:xfrm>
        </p:spPr>
        <p:txBody>
          <a:bodyPr/>
          <a:lstStyle/>
          <a:p>
            <a:r>
              <a:rPr lang="en-US" dirty="0"/>
              <a:t>Topics Covered</a:t>
            </a:r>
          </a:p>
        </p:txBody>
      </p:sp>
      <p:sp>
        <p:nvSpPr>
          <p:cNvPr id="3" name="Content Placeholder 2">
            <a:extLst>
              <a:ext uri="{FF2B5EF4-FFF2-40B4-BE49-F238E27FC236}">
                <a16:creationId xmlns:a16="http://schemas.microsoft.com/office/drawing/2014/main" id="{00AB9568-FDB6-5972-F361-928B96C57EF8}"/>
              </a:ext>
            </a:extLst>
          </p:cNvPr>
          <p:cNvSpPr>
            <a:spLocks noGrp="1"/>
          </p:cNvSpPr>
          <p:nvPr>
            <p:ph sz="half" idx="2"/>
          </p:nvPr>
        </p:nvSpPr>
        <p:spPr>
          <a:xfrm>
            <a:off x="1218883" y="1468437"/>
            <a:ext cx="10360500" cy="1219200"/>
          </a:xfrm>
        </p:spPr>
        <p:txBody>
          <a:bodyPr/>
          <a:lstStyle/>
          <a:p>
            <a:pPr marL="0" indent="0">
              <a:buNone/>
            </a:pPr>
            <a:r>
              <a:rPr lang="en-US" dirty="0"/>
              <a:t>	</a:t>
            </a:r>
            <a:r>
              <a:rPr lang="en-US" sz="2000" dirty="0"/>
              <a:t>Information system security is arguably the most important aspect of any computer system or network. Without the tools and advances in InfoSec technology that we use today, the internet would unusable. The following is a summary of labs and lessons learned in DeVry University’s Fundamentals of Information Systems Security class.</a:t>
            </a:r>
          </a:p>
        </p:txBody>
      </p:sp>
      <p:sp>
        <p:nvSpPr>
          <p:cNvPr id="5" name="TextBox 4">
            <a:extLst>
              <a:ext uri="{FF2B5EF4-FFF2-40B4-BE49-F238E27FC236}">
                <a16:creationId xmlns:a16="http://schemas.microsoft.com/office/drawing/2014/main" id="{D8984B46-4A7E-9975-138B-5979C49221E1}"/>
              </a:ext>
            </a:extLst>
          </p:cNvPr>
          <p:cNvSpPr txBox="1"/>
          <p:nvPr/>
        </p:nvSpPr>
        <p:spPr>
          <a:xfrm>
            <a:off x="1218882" y="3362644"/>
            <a:ext cx="5217477" cy="2172903"/>
          </a:xfrm>
          <a:prstGeom prst="rect">
            <a:avLst/>
          </a:prstGeom>
          <a:noFill/>
        </p:spPr>
        <p:txBody>
          <a:bodyPr wrap="square" rtlCol="0">
            <a:spAutoFit/>
          </a:bodyPr>
          <a:lstStyle/>
          <a:p>
            <a:pPr marL="304747" indent="-304747">
              <a:lnSpc>
                <a:spcPct val="90000"/>
              </a:lnSpc>
              <a:spcBef>
                <a:spcPts val="600"/>
              </a:spcBef>
              <a:buClr>
                <a:schemeClr val="accent1"/>
              </a:buClr>
              <a:buSzPct val="100000"/>
              <a:buFont typeface="Arial" pitchFamily="34" charset="0"/>
              <a:buChar char="•"/>
            </a:pPr>
            <a:r>
              <a:rPr lang="en-US" sz="2600" dirty="0"/>
              <a:t>Asymmetric Key Encryption</a:t>
            </a:r>
          </a:p>
          <a:p>
            <a:pPr marL="304747" indent="-304747">
              <a:lnSpc>
                <a:spcPct val="90000"/>
              </a:lnSpc>
              <a:spcBef>
                <a:spcPts val="600"/>
              </a:spcBef>
              <a:buClr>
                <a:schemeClr val="accent1"/>
              </a:buClr>
              <a:buSzPct val="100000"/>
              <a:buFont typeface="Arial" pitchFamily="34" charset="0"/>
              <a:buChar char="•"/>
            </a:pPr>
            <a:r>
              <a:rPr lang="en-US" sz="2600" dirty="0"/>
              <a:t>Stateful Firewalls</a:t>
            </a:r>
          </a:p>
          <a:p>
            <a:pPr marL="304747" indent="-304747">
              <a:lnSpc>
                <a:spcPct val="90000"/>
              </a:lnSpc>
              <a:spcBef>
                <a:spcPts val="600"/>
              </a:spcBef>
              <a:buClr>
                <a:schemeClr val="accent1"/>
              </a:buClr>
              <a:buSzPct val="100000"/>
              <a:buFont typeface="Arial" pitchFamily="34" charset="0"/>
              <a:buChar char="•"/>
            </a:pPr>
            <a:r>
              <a:rPr lang="en-US" sz="2600" dirty="0"/>
              <a:t>Security Policy</a:t>
            </a:r>
          </a:p>
          <a:p>
            <a:pPr marL="304747" indent="-304747">
              <a:lnSpc>
                <a:spcPct val="90000"/>
              </a:lnSpc>
              <a:spcBef>
                <a:spcPts val="600"/>
              </a:spcBef>
              <a:buClr>
                <a:schemeClr val="accent1"/>
              </a:buClr>
              <a:buSzPct val="100000"/>
              <a:buFont typeface="Arial" pitchFamily="34" charset="0"/>
              <a:buChar char="•"/>
            </a:pPr>
            <a:r>
              <a:rPr lang="en-US" sz="2600" dirty="0"/>
              <a:t>Multifactor Authentication (MFA)</a:t>
            </a:r>
          </a:p>
          <a:p>
            <a:pPr marL="304747" indent="-304747">
              <a:lnSpc>
                <a:spcPct val="90000"/>
              </a:lnSpc>
              <a:spcBef>
                <a:spcPts val="600"/>
              </a:spcBef>
              <a:buClr>
                <a:schemeClr val="accent1"/>
              </a:buClr>
              <a:buSzPct val="100000"/>
              <a:buFont typeface="Arial" pitchFamily="34" charset="0"/>
              <a:buChar char="•"/>
            </a:pPr>
            <a:r>
              <a:rPr lang="en-US" sz="2400" dirty="0"/>
              <a:t>Vulnerability Assessment</a:t>
            </a:r>
            <a:endParaRPr lang="en-US" sz="2600" dirty="0"/>
          </a:p>
        </p:txBody>
      </p:sp>
    </p:spTree>
    <p:extLst>
      <p:ext uri="{BB962C8B-B14F-4D97-AF65-F5344CB8AC3E}">
        <p14:creationId xmlns:p14="http://schemas.microsoft.com/office/powerpoint/2010/main" val="24610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dirty="0"/>
              <a:t>Asymmetric Key Encryption</a:t>
            </a:r>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5082740" cy="508000"/>
          </a:xfrm>
        </p:spPr>
        <p:txBody>
          <a:bodyPr/>
          <a:lstStyle/>
          <a:p>
            <a:r>
              <a:rPr lang="en-US" dirty="0"/>
              <a:t>File Decryption</a:t>
            </a:r>
          </a:p>
        </p:txBody>
      </p:sp>
      <p:sp>
        <p:nvSpPr>
          <p:cNvPr id="8" name="Text Placeholder 6">
            <a:extLst>
              <a:ext uri="{FF2B5EF4-FFF2-40B4-BE49-F238E27FC236}">
                <a16:creationId xmlns:a16="http://schemas.microsoft.com/office/drawing/2014/main" id="{DE65971B-2EFB-09F9-6B49-08823DEFC0A7}"/>
              </a:ext>
            </a:extLst>
          </p:cNvPr>
          <p:cNvSpPr txBox="1">
            <a:spLocks/>
          </p:cNvSpPr>
          <p:nvPr/>
        </p:nvSpPr>
        <p:spPr>
          <a:xfrm>
            <a:off x="1218883" y="2209800"/>
            <a:ext cx="3503929" cy="4191000"/>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sz="1600" dirty="0"/>
              <a:t>This screenshot shows the following.</a:t>
            </a:r>
          </a:p>
          <a:p>
            <a:pPr marL="285750" indent="-285750"/>
            <a:r>
              <a:rPr lang="en-US" sz="1600" dirty="0"/>
              <a:t>The encrypted file being listed by itself</a:t>
            </a:r>
          </a:p>
          <a:p>
            <a:pPr marL="285750" indent="-285750"/>
            <a:r>
              <a:rPr lang="en-US" sz="1600" dirty="0"/>
              <a:t>The decrypting process</a:t>
            </a:r>
          </a:p>
          <a:p>
            <a:pPr marL="285750" indent="-285750"/>
            <a:r>
              <a:rPr lang="en-US" sz="1600" dirty="0"/>
              <a:t>Both the encrypted file and the original plaintext file being listed</a:t>
            </a:r>
          </a:p>
        </p:txBody>
      </p:sp>
      <p:pic>
        <p:nvPicPr>
          <p:cNvPr id="9" name="Picture 8">
            <a:extLst>
              <a:ext uri="{FF2B5EF4-FFF2-40B4-BE49-F238E27FC236}">
                <a16:creationId xmlns:a16="http://schemas.microsoft.com/office/drawing/2014/main" id="{8E16A744-8909-39DC-F53E-F3EE80C39A3C}"/>
              </a:ext>
            </a:extLst>
          </p:cNvPr>
          <p:cNvPicPr>
            <a:picLocks noChangeAspect="1"/>
          </p:cNvPicPr>
          <p:nvPr/>
        </p:nvPicPr>
        <p:blipFill rotWithShape="1">
          <a:blip r:embed="rId2"/>
          <a:srcRect l="8799" t="23729" r="27983" b="28813"/>
          <a:stretch/>
        </p:blipFill>
        <p:spPr>
          <a:xfrm>
            <a:off x="4951412" y="2021840"/>
            <a:ext cx="6915150" cy="4302760"/>
          </a:xfrm>
          <a:prstGeom prst="rect">
            <a:avLst/>
          </a:prstGeom>
        </p:spPr>
      </p:pic>
    </p:spTree>
    <p:extLst>
      <p:ext uri="{BB962C8B-B14F-4D97-AF65-F5344CB8AC3E}">
        <p14:creationId xmlns:p14="http://schemas.microsoft.com/office/powerpoint/2010/main" val="40431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dirty="0"/>
              <a:t>Asymmetric Key Encryption</a:t>
            </a:r>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5082740" cy="508000"/>
          </a:xfrm>
        </p:spPr>
        <p:txBody>
          <a:bodyPr/>
          <a:lstStyle/>
          <a:p>
            <a:r>
              <a:rPr lang="en-US" dirty="0"/>
              <a:t>File Decryption</a:t>
            </a:r>
          </a:p>
        </p:txBody>
      </p:sp>
      <p:sp>
        <p:nvSpPr>
          <p:cNvPr id="6" name="Text Placeholder 6">
            <a:extLst>
              <a:ext uri="{FF2B5EF4-FFF2-40B4-BE49-F238E27FC236}">
                <a16:creationId xmlns:a16="http://schemas.microsoft.com/office/drawing/2014/main" id="{9BE7ADFA-93FC-9862-8A9C-D7F9AC4E344E}"/>
              </a:ext>
            </a:extLst>
          </p:cNvPr>
          <p:cNvSpPr txBox="1">
            <a:spLocks/>
          </p:cNvSpPr>
          <p:nvPr/>
        </p:nvSpPr>
        <p:spPr>
          <a:xfrm>
            <a:off x="1218883" y="2209800"/>
            <a:ext cx="3199129" cy="3733800"/>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sz="1600" dirty="0"/>
              <a:t>This screenshot shows the following.</a:t>
            </a:r>
          </a:p>
          <a:p>
            <a:pPr marL="285750" indent="-285750"/>
            <a:r>
              <a:rPr lang="en-US" sz="1600" dirty="0"/>
              <a:t>The encrypted file being listed by itself</a:t>
            </a:r>
          </a:p>
          <a:p>
            <a:pPr marL="285750" indent="-285750"/>
            <a:r>
              <a:rPr lang="en-US" sz="1600" dirty="0"/>
              <a:t>The decrypting process</a:t>
            </a:r>
          </a:p>
          <a:p>
            <a:pPr marL="285750" indent="-285750"/>
            <a:r>
              <a:rPr lang="en-US" sz="1600" dirty="0"/>
              <a:t>Both the encrypted file and the original plaintext file being listed</a:t>
            </a:r>
          </a:p>
        </p:txBody>
      </p:sp>
      <p:pic>
        <p:nvPicPr>
          <p:cNvPr id="7" name="Picture 6">
            <a:extLst>
              <a:ext uri="{FF2B5EF4-FFF2-40B4-BE49-F238E27FC236}">
                <a16:creationId xmlns:a16="http://schemas.microsoft.com/office/drawing/2014/main" id="{42F35F8D-5A47-55CE-828F-970B0F1F2E79}"/>
              </a:ext>
            </a:extLst>
          </p:cNvPr>
          <p:cNvPicPr>
            <a:picLocks noChangeAspect="1"/>
          </p:cNvPicPr>
          <p:nvPr/>
        </p:nvPicPr>
        <p:blipFill rotWithShape="1">
          <a:blip r:embed="rId2"/>
          <a:srcRect l="8799" t="23729" r="27983" b="28813"/>
          <a:stretch/>
        </p:blipFill>
        <p:spPr>
          <a:xfrm>
            <a:off x="4850716" y="2006601"/>
            <a:ext cx="6939645" cy="4318000"/>
          </a:xfrm>
          <a:prstGeom prst="rect">
            <a:avLst/>
          </a:prstGeom>
        </p:spPr>
      </p:pic>
    </p:spTree>
    <p:extLst>
      <p:ext uri="{BB962C8B-B14F-4D97-AF65-F5344CB8AC3E}">
        <p14:creationId xmlns:p14="http://schemas.microsoft.com/office/powerpoint/2010/main" val="63353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dirty="0"/>
              <a:t>Stateful Firewalls</a:t>
            </a:r>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5082740" cy="508000"/>
          </a:xfrm>
        </p:spPr>
        <p:txBody>
          <a:bodyPr/>
          <a:lstStyle/>
          <a:p>
            <a:r>
              <a:rPr lang="en-US" dirty="0"/>
              <a:t>Question</a:t>
            </a:r>
          </a:p>
        </p:txBody>
      </p:sp>
      <p:sp>
        <p:nvSpPr>
          <p:cNvPr id="3" name="Text Placeholder 3">
            <a:extLst>
              <a:ext uri="{FF2B5EF4-FFF2-40B4-BE49-F238E27FC236}">
                <a16:creationId xmlns:a16="http://schemas.microsoft.com/office/drawing/2014/main" id="{7B820CF9-1C23-13A6-3622-4F3B608F150E}"/>
              </a:ext>
            </a:extLst>
          </p:cNvPr>
          <p:cNvSpPr txBox="1">
            <a:spLocks/>
          </p:cNvSpPr>
          <p:nvPr/>
        </p:nvSpPr>
        <p:spPr>
          <a:xfrm>
            <a:off x="1218882" y="2006601"/>
            <a:ext cx="10360501" cy="812799"/>
          </a:xfrm>
          <a:prstGeom prst="rect">
            <a:avLst/>
          </a:prstGeom>
        </p:spPr>
        <p:txBody>
          <a:bodyPr vert="horz" lIns="121899" tIns="60949" rIns="121899" bIns="60949" rtlCol="0">
            <a:no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a:spcBef>
                <a:spcPts val="0"/>
              </a:spcBef>
            </a:pPr>
            <a:r>
              <a:rPr lang="en-US" sz="1800" dirty="0"/>
              <a:t>What effect does the </a:t>
            </a:r>
            <a:r>
              <a:rPr lang="en-US" sz="1800" dirty="0" err="1">
                <a:solidFill>
                  <a:schemeClr val="tx2"/>
                </a:solidFill>
                <a:latin typeface="Cascadia Code" panose="020B0609020000020004" pitchFamily="49" charset="0"/>
                <a:ea typeface="Cascadia Code" panose="020B0609020000020004" pitchFamily="49" charset="0"/>
                <a:cs typeface="Cascadia Code" panose="020B0609020000020004" pitchFamily="49" charset="0"/>
              </a:rPr>
              <a:t>sudo</a:t>
            </a:r>
            <a:r>
              <a:rPr lang="en-US" sz="1800"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rPr>
              <a:t> iptables --policy INPUT DROP</a:t>
            </a:r>
            <a:r>
              <a:rPr lang="en-US" sz="1800" dirty="0">
                <a:solidFill>
                  <a:schemeClr val="tx2"/>
                </a:solidFill>
              </a:rPr>
              <a:t> </a:t>
            </a:r>
            <a:r>
              <a:rPr lang="en-US" sz="1800" dirty="0"/>
              <a:t>command have on the access to computing resources?</a:t>
            </a:r>
          </a:p>
          <a:p>
            <a:pPr lvl="1">
              <a:spcBef>
                <a:spcPts val="0"/>
              </a:spcBef>
            </a:pPr>
            <a:r>
              <a:rPr lang="en-US" sz="1800" dirty="0"/>
              <a:t>It will drop all incoming traffic </a:t>
            </a:r>
          </a:p>
        </p:txBody>
      </p:sp>
    </p:spTree>
    <p:extLst>
      <p:ext uri="{BB962C8B-B14F-4D97-AF65-F5344CB8AC3E}">
        <p14:creationId xmlns:p14="http://schemas.microsoft.com/office/powerpoint/2010/main" val="4481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dirty="0"/>
              <a:t>Stateful Firewalls</a:t>
            </a:r>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5082740" cy="508000"/>
          </a:xfrm>
        </p:spPr>
        <p:txBody>
          <a:bodyPr/>
          <a:lstStyle/>
          <a:p>
            <a:r>
              <a:rPr lang="en-US" dirty="0"/>
              <a:t>Nmap Scan</a:t>
            </a:r>
          </a:p>
        </p:txBody>
      </p:sp>
      <p:sp>
        <p:nvSpPr>
          <p:cNvPr id="5" name="Text Placeholder 6">
            <a:extLst>
              <a:ext uri="{FF2B5EF4-FFF2-40B4-BE49-F238E27FC236}">
                <a16:creationId xmlns:a16="http://schemas.microsoft.com/office/drawing/2014/main" id="{FD510AC0-6215-6FB8-283F-072F0905E832}"/>
              </a:ext>
            </a:extLst>
          </p:cNvPr>
          <p:cNvSpPr txBox="1">
            <a:spLocks/>
          </p:cNvSpPr>
          <p:nvPr/>
        </p:nvSpPr>
        <p:spPr>
          <a:xfrm>
            <a:off x="1218882" y="2006600"/>
            <a:ext cx="10360501" cy="389654"/>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sz="1600" dirty="0"/>
              <a:t>This screenshot shows the Nmap scan result of the Linux Server VM.</a:t>
            </a:r>
          </a:p>
        </p:txBody>
      </p:sp>
      <p:pic>
        <p:nvPicPr>
          <p:cNvPr id="6" name="Picture 5">
            <a:extLst>
              <a:ext uri="{FF2B5EF4-FFF2-40B4-BE49-F238E27FC236}">
                <a16:creationId xmlns:a16="http://schemas.microsoft.com/office/drawing/2014/main" id="{69534D43-A199-FD41-8A33-8F2D4EBE15A2}"/>
              </a:ext>
            </a:extLst>
          </p:cNvPr>
          <p:cNvPicPr>
            <a:picLocks noChangeAspect="1"/>
          </p:cNvPicPr>
          <p:nvPr/>
        </p:nvPicPr>
        <p:blipFill rotWithShape="1">
          <a:blip r:embed="rId2"/>
          <a:srcRect l="46667" t="26514" r="14166" b="33853"/>
          <a:stretch/>
        </p:blipFill>
        <p:spPr>
          <a:xfrm>
            <a:off x="2691469" y="2396254"/>
            <a:ext cx="7222047" cy="4148835"/>
          </a:xfrm>
          <a:prstGeom prst="rect">
            <a:avLst/>
          </a:prstGeom>
        </p:spPr>
      </p:pic>
    </p:spTree>
    <p:extLst>
      <p:ext uri="{BB962C8B-B14F-4D97-AF65-F5344CB8AC3E}">
        <p14:creationId xmlns:p14="http://schemas.microsoft.com/office/powerpoint/2010/main" val="187171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Security Policy</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dirty="0"/>
              <a:t>Bring Your Own Device (BYOD) Sample policy</a:t>
            </a:r>
            <a:endParaRPr lang="en-US" dirty="0"/>
          </a:p>
        </p:txBody>
      </p:sp>
      <p:sp>
        <p:nvSpPr>
          <p:cNvPr id="8" name="Content Placeholder 4">
            <a:extLst>
              <a:ext uri="{FF2B5EF4-FFF2-40B4-BE49-F238E27FC236}">
                <a16:creationId xmlns:a16="http://schemas.microsoft.com/office/drawing/2014/main" id="{3D999CF2-20B4-1834-FFF7-C89FF0047DCF}"/>
              </a:ext>
            </a:extLst>
          </p:cNvPr>
          <p:cNvSpPr txBox="1">
            <a:spLocks/>
          </p:cNvSpPr>
          <p:nvPr/>
        </p:nvSpPr>
        <p:spPr>
          <a:xfrm>
            <a:off x="1218882" y="2006600"/>
            <a:ext cx="10359629" cy="4699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None/>
            </a:pPr>
            <a:r>
              <a:rPr lang="en-US" sz="1800" dirty="0">
                <a:latin typeface="Times New Roman" panose="02020603050405020304" pitchFamily="18" charset="0"/>
                <a:ea typeface="Calibri" panose="020F0502020204030204" pitchFamily="34" charset="0"/>
              </a:rPr>
              <a:t>1. Overview:</a:t>
            </a:r>
            <a:endParaRPr lang="en-US" sz="1200" dirty="0">
              <a:latin typeface="Times New Roman" panose="02020603050405020304" pitchFamily="18" charset="0"/>
              <a:ea typeface="Calibri" panose="020F0502020204030204" pitchFamily="34" charset="0"/>
            </a:endParaRPr>
          </a:p>
          <a:p>
            <a:pPr marL="0" indent="461963">
              <a:buFont typeface="Arial" pitchFamily="34" charset="0"/>
              <a:buNone/>
            </a:pPr>
            <a:r>
              <a:rPr lang="en-US" sz="1400" dirty="0">
                <a:latin typeface="Times New Roman" panose="02020603050405020304" pitchFamily="18" charset="0"/>
                <a:ea typeface="Calibri" panose="020F0502020204030204" pitchFamily="34" charset="0"/>
              </a:rPr>
              <a:t>The use of handheld devices is increasing in corporate environments, providing mobile services and constant connectivity to  mobile workers. Since handheld devices are recent and not yet properly managed, they present new threats to corporate assets. Handheld devices combine security challenges posed by laptops, removable storage (e.g. USB keys), and cameras.</a:t>
            </a:r>
            <a:endParaRPr lang="en-US" sz="1800" dirty="0">
              <a:latin typeface="Times New Roman" panose="02020603050405020304" pitchFamily="18" charset="0"/>
            </a:endParaRPr>
          </a:p>
          <a:p>
            <a:pPr marL="0" indent="0">
              <a:buFont typeface="Arial" pitchFamily="34" charset="0"/>
              <a:buNone/>
            </a:pPr>
            <a:r>
              <a:rPr lang="en-US" sz="1800" dirty="0">
                <a:latin typeface="Times New Roman" panose="02020603050405020304" pitchFamily="18" charset="0"/>
              </a:rPr>
              <a:t>2. Purpose:  </a:t>
            </a:r>
          </a:p>
          <a:p>
            <a:pPr marL="0" indent="461963">
              <a:buFont typeface="Arial" pitchFamily="34" charset="0"/>
              <a:buNone/>
            </a:pPr>
            <a:r>
              <a:rPr lang="en-US" sz="1400" dirty="0">
                <a:latin typeface="Times New Roman" panose="02020603050405020304" pitchFamily="18" charset="0"/>
                <a:ea typeface="Calibri" panose="020F0502020204030204" pitchFamily="34" charset="0"/>
                <a:cs typeface="Times New Roman" panose="02020603050405020304" pitchFamily="18" charset="0"/>
              </a:rPr>
              <a:t>This introduction of BYOD devices introduces new and possibly unknown vulnerabilities to a corporate network. The timely discovery of these vulnerabilities is vital to network and information security. When found and dealt with immediately the effects of an attack can be minimized or even eliminated. </a:t>
            </a:r>
          </a:p>
          <a:p>
            <a:pPr marL="0" indent="461963">
              <a:buFont typeface="Arial" pitchFamily="34" charset="0"/>
              <a:buNone/>
            </a:pPr>
            <a:r>
              <a:rPr lang="en-US" sz="1400" dirty="0">
                <a:latin typeface="Times New Roman" panose="02020603050405020304" pitchFamily="18" charset="0"/>
                <a:ea typeface="Calibri" panose="020F0502020204030204" pitchFamily="34" charset="0"/>
                <a:cs typeface="Times New Roman" panose="02020603050405020304" pitchFamily="18" charset="0"/>
              </a:rPr>
              <a:t>All users must understand that whenever a computer device is connected to the organization’s network, systems, or computers, opportunities exist for:</a:t>
            </a:r>
          </a:p>
          <a:p>
            <a:r>
              <a:rPr lang="en-US" sz="1400" dirty="0">
                <a:latin typeface="Times New Roman" panose="02020603050405020304" pitchFamily="18" charset="0"/>
                <a:ea typeface="Calibri" panose="020F0502020204030204" pitchFamily="34" charset="0"/>
                <a:cs typeface="Times New Roman" panose="02020603050405020304" pitchFamily="18" charset="0"/>
              </a:rPr>
              <a:t>Introducing viruses, spyware, or other malware.</a:t>
            </a:r>
          </a:p>
          <a:p>
            <a:r>
              <a:rPr lang="en-US" sz="1400" dirty="0">
                <a:latin typeface="Times New Roman" panose="02020603050405020304" pitchFamily="18" charset="0"/>
                <a:ea typeface="Calibri" panose="020F0502020204030204" pitchFamily="34" charset="0"/>
                <a:cs typeface="Times New Roman" panose="02020603050405020304" pitchFamily="18" charset="0"/>
              </a:rPr>
              <a:t>Purposefully or inadvertently copying sensitive and/or proprietary organization information to unauthorized devices.</a:t>
            </a:r>
          </a:p>
          <a:p>
            <a:r>
              <a:rPr lang="en-US" sz="1400" dirty="0">
                <a:latin typeface="Times New Roman" panose="02020603050405020304" pitchFamily="18" charset="0"/>
                <a:ea typeface="Calibri" panose="020F0502020204030204" pitchFamily="34" charset="0"/>
                <a:cs typeface="Times New Roman" panose="02020603050405020304" pitchFamily="18" charset="0"/>
              </a:rPr>
              <a:t>Introducing a technical or network incompatibility to the organization that the user is not even aware of.</a:t>
            </a:r>
          </a:p>
          <a:p>
            <a:r>
              <a:rPr lang="en-US" sz="1400" dirty="0">
                <a:latin typeface="Times New Roman" panose="02020603050405020304" pitchFamily="18" charset="0"/>
                <a:ea typeface="Calibri" panose="020F0502020204030204" pitchFamily="34" charset="0"/>
                <a:cs typeface="Times New Roman" panose="02020603050405020304" pitchFamily="18" charset="0"/>
              </a:rPr>
              <a:t>Loss of data that may adversely affect the organization if it falls into the wrong hands.</a:t>
            </a:r>
          </a:p>
          <a:p>
            <a:pPr marL="0" indent="0">
              <a:buFont typeface="Arial" pitchFamily="34" charset="0"/>
              <a:buNone/>
            </a:pPr>
            <a:endParaRPr lang="en-US" dirty="0"/>
          </a:p>
        </p:txBody>
      </p:sp>
    </p:spTree>
    <p:extLst>
      <p:ext uri="{BB962C8B-B14F-4D97-AF65-F5344CB8AC3E}">
        <p14:creationId xmlns:p14="http://schemas.microsoft.com/office/powerpoint/2010/main" val="254180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Security Policy</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dirty="0"/>
              <a:t>Bring Your Own Device (BYOD) Sample policy</a:t>
            </a:r>
            <a:endParaRPr lang="en-US" dirty="0"/>
          </a:p>
        </p:txBody>
      </p:sp>
      <p:sp>
        <p:nvSpPr>
          <p:cNvPr id="3" name="Content Placeholder 4">
            <a:extLst>
              <a:ext uri="{FF2B5EF4-FFF2-40B4-BE49-F238E27FC236}">
                <a16:creationId xmlns:a16="http://schemas.microsoft.com/office/drawing/2014/main" id="{A0700B5B-5950-8CC4-2B9F-ED2A2CB6B6A7}"/>
              </a:ext>
            </a:extLst>
          </p:cNvPr>
          <p:cNvSpPr txBox="1">
            <a:spLocks/>
          </p:cNvSpPr>
          <p:nvPr/>
        </p:nvSpPr>
        <p:spPr>
          <a:xfrm>
            <a:off x="1218882" y="2006600"/>
            <a:ext cx="10438129" cy="4699000"/>
          </a:xfrm>
          <a:prstGeom prst="rect">
            <a:avLst/>
          </a:prstGeom>
        </p:spPr>
        <p:txBody>
          <a:bodyPr vert="horz" lIns="121899" tIns="60949" rIns="121899" bIns="60949" rtlCol="0">
            <a:normAutofit fontScale="85000" lnSpcReduction="10000"/>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1800" dirty="0">
                <a:latin typeface="Times New Roman" panose="02020603050405020304" pitchFamily="18" charset="0"/>
                <a:ea typeface="Calibri" panose="020F0502020204030204" pitchFamily="34" charset="0"/>
              </a:rPr>
              <a:t>3. Scope: </a:t>
            </a:r>
          </a:p>
          <a:p>
            <a:pPr marL="0" indent="457200">
              <a:buFont typeface="Arial" pitchFamily="34" charset="0"/>
              <a:buNone/>
            </a:pPr>
            <a:r>
              <a:rPr lang="en-US" sz="1400" dirty="0">
                <a:latin typeface="Times New Roman" panose="02020603050405020304" pitchFamily="18" charset="0"/>
                <a:ea typeface="Calibri" panose="020F0502020204030204" pitchFamily="34" charset="0"/>
              </a:rPr>
              <a:t>This policy applies to all employees, consultants, vendors, contractors, students, and others using business or private mobile handheld devices on any premises occupied by ABC Corporation. At no time is a personal or non-company issued device allowed to connect (wired or wireless) to the intranet or any network managed by ABC Corporation. Only company issued mobile devices are allowed to access the network, and users must abide by all policies applying to those devices listed below. All mobile devices used to connect to the network must be approved and issued by the IT management team before such use.</a:t>
            </a:r>
            <a:endParaRPr lang="en-US" sz="1800" dirty="0">
              <a:latin typeface="Times New Roman" panose="02020603050405020304" pitchFamily="18" charset="0"/>
            </a:endParaRPr>
          </a:p>
          <a:p>
            <a:pPr marL="0" indent="0">
              <a:buFont typeface="Arial" pitchFamily="34" charset="0"/>
              <a:buNone/>
            </a:pPr>
            <a:r>
              <a:rPr lang="en-US" sz="1800" dirty="0">
                <a:latin typeface="Times New Roman" panose="02020603050405020304" pitchFamily="18" charset="0"/>
              </a:rPr>
              <a:t>4. Policy:  </a:t>
            </a:r>
          </a:p>
          <a:p>
            <a:pPr marL="0" indent="0">
              <a:buFont typeface="Arial" pitchFamily="34" charset="0"/>
              <a:buNone/>
            </a:pPr>
            <a:r>
              <a:rPr lang="en-US" sz="1400" b="1" dirty="0">
                <a:latin typeface="Times New Roman" panose="02020603050405020304" pitchFamily="18" charset="0"/>
                <a:ea typeface="Calibri" panose="020F0502020204030204" pitchFamily="34" charset="0"/>
                <a:cs typeface="Times New Roman" panose="02020603050405020304" pitchFamily="18" charset="0"/>
              </a:rPr>
              <a:t>IT Department Responsibilities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Monitoring the company network for unauthorized access by unapproved devices.</a:t>
            </a:r>
          </a:p>
          <a:p>
            <a:r>
              <a:rPr lang="en-US" sz="1400" dirty="0">
                <a:latin typeface="Times New Roman" panose="02020603050405020304" pitchFamily="18" charset="0"/>
                <a:ea typeface="Calibri" panose="020F0502020204030204" pitchFamily="34" charset="0"/>
                <a:cs typeface="Times New Roman" panose="02020603050405020304" pitchFamily="18" charset="0"/>
              </a:rPr>
              <a:t>Ensuring that all company issued mobile devices are properly configured and have the necessary anti-malware installed</a:t>
            </a:r>
          </a:p>
          <a:p>
            <a:r>
              <a:rPr lang="en-US" sz="1400" dirty="0">
                <a:latin typeface="Times New Roman" panose="02020603050405020304" pitchFamily="18" charset="0"/>
                <a:ea typeface="Calibri" panose="020F0502020204030204" pitchFamily="34" charset="0"/>
                <a:cs typeface="Times New Roman" panose="02020603050405020304" pitchFamily="18" charset="0"/>
              </a:rPr>
              <a:t>Maintaining a log of all company issued devices, their current status, and location or person issued to.</a:t>
            </a:r>
          </a:p>
          <a:p>
            <a:r>
              <a:rPr lang="en-US" sz="1400" dirty="0">
                <a:latin typeface="Times New Roman" panose="02020603050405020304" pitchFamily="18" charset="0"/>
                <a:ea typeface="Calibri" panose="020F0502020204030204" pitchFamily="34" charset="0"/>
                <a:cs typeface="Times New Roman" panose="02020603050405020304" pitchFamily="18" charset="0"/>
              </a:rPr>
              <a:t>Performing quarterly spot checks on devices issued to employees to ensure configurations and security software has not been tampered with.</a:t>
            </a:r>
          </a:p>
          <a:p>
            <a:pPr marL="0" indent="0">
              <a:buFont typeface="Arial" pitchFamily="34" charset="0"/>
              <a:buNone/>
            </a:pPr>
            <a:r>
              <a:rPr lang="en-US" sz="1400" b="1" dirty="0">
                <a:latin typeface="Times New Roman" panose="02020603050405020304" pitchFamily="18" charset="0"/>
                <a:ea typeface="Calibri" panose="020F0502020204030204" pitchFamily="34" charset="0"/>
                <a:cs typeface="Times New Roman" panose="02020603050405020304" pitchFamily="18" charset="0"/>
              </a:rPr>
              <a:t>User Responsibilities</a:t>
            </a:r>
          </a:p>
          <a:p>
            <a:r>
              <a:rPr lang="en-US" sz="1400" dirty="0">
                <a:latin typeface="Times New Roman" panose="02020603050405020304" pitchFamily="18" charset="0"/>
                <a:ea typeface="Calibri" panose="020F0502020204030204" pitchFamily="34" charset="0"/>
                <a:cs typeface="Times New Roman" panose="02020603050405020304" pitchFamily="18" charset="0"/>
              </a:rPr>
              <a:t>Ensuring any personal mobile/computer device is not connected to the company network.</a:t>
            </a:r>
          </a:p>
          <a:p>
            <a:r>
              <a:rPr lang="en-US" sz="1400" dirty="0">
                <a:latin typeface="Times New Roman" panose="02020603050405020304" pitchFamily="18" charset="0"/>
                <a:ea typeface="Calibri" panose="020F0502020204030204" pitchFamily="34" charset="0"/>
                <a:cs typeface="Times New Roman" panose="02020603050405020304" pitchFamily="18" charset="0"/>
              </a:rPr>
              <a:t>Ensuring that company issued devices are not employed for personal use.</a:t>
            </a:r>
          </a:p>
          <a:p>
            <a:r>
              <a:rPr lang="en-US" sz="1400" dirty="0">
                <a:latin typeface="Times New Roman" panose="02020603050405020304" pitchFamily="18" charset="0"/>
                <a:ea typeface="Calibri" panose="020F0502020204030204" pitchFamily="34" charset="0"/>
                <a:cs typeface="Times New Roman" panose="02020603050405020304" pitchFamily="18" charset="0"/>
              </a:rPr>
              <a:t>If company issued devices are malfunctioning or performing poorly the device should be immediately turned off and brought to IT for repair/replacement.</a:t>
            </a:r>
          </a:p>
        </p:txBody>
      </p:sp>
    </p:spTree>
    <p:extLst>
      <p:ext uri="{BB962C8B-B14F-4D97-AF65-F5344CB8AC3E}">
        <p14:creationId xmlns:p14="http://schemas.microsoft.com/office/powerpoint/2010/main" val="129733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153A-EF16-87E1-8524-C3B2C93B76E4}"/>
              </a:ext>
            </a:extLst>
          </p:cNvPr>
          <p:cNvSpPr>
            <a:spLocks noGrp="1"/>
          </p:cNvSpPr>
          <p:nvPr>
            <p:ph type="title"/>
          </p:nvPr>
        </p:nvSpPr>
        <p:spPr/>
        <p:txBody>
          <a:bodyPr/>
          <a:lstStyle/>
          <a:p>
            <a:r>
              <a:rPr lang="en-US" sz="3600" dirty="0"/>
              <a:t>Security Policy</a:t>
            </a:r>
            <a:endParaRPr lang="en-US" dirty="0"/>
          </a:p>
        </p:txBody>
      </p:sp>
      <p:sp>
        <p:nvSpPr>
          <p:cNvPr id="4" name="Text Placeholder 3">
            <a:extLst>
              <a:ext uri="{FF2B5EF4-FFF2-40B4-BE49-F238E27FC236}">
                <a16:creationId xmlns:a16="http://schemas.microsoft.com/office/drawing/2014/main" id="{DDE7B36E-F58A-5A6B-B963-CDB4423A16C7}"/>
              </a:ext>
            </a:extLst>
          </p:cNvPr>
          <p:cNvSpPr>
            <a:spLocks noGrp="1"/>
          </p:cNvSpPr>
          <p:nvPr>
            <p:ph type="body" idx="1"/>
          </p:nvPr>
        </p:nvSpPr>
        <p:spPr>
          <a:xfrm>
            <a:off x="1219753" y="1498600"/>
            <a:ext cx="10359630" cy="508000"/>
          </a:xfrm>
        </p:spPr>
        <p:txBody>
          <a:bodyPr>
            <a:normAutofit/>
          </a:bodyPr>
          <a:lstStyle/>
          <a:p>
            <a:r>
              <a:rPr lang="en-US" sz="2800" dirty="0"/>
              <a:t>Bring Your Own Device (BYOD) Sample policy</a:t>
            </a:r>
            <a:endParaRPr lang="en-US" dirty="0"/>
          </a:p>
        </p:txBody>
      </p:sp>
      <p:sp>
        <p:nvSpPr>
          <p:cNvPr id="5" name="Content Placeholder 4">
            <a:extLst>
              <a:ext uri="{FF2B5EF4-FFF2-40B4-BE49-F238E27FC236}">
                <a16:creationId xmlns:a16="http://schemas.microsoft.com/office/drawing/2014/main" id="{FA8978FC-E3EC-2070-1578-2907384D27C4}"/>
              </a:ext>
            </a:extLst>
          </p:cNvPr>
          <p:cNvSpPr txBox="1">
            <a:spLocks/>
          </p:cNvSpPr>
          <p:nvPr/>
        </p:nvSpPr>
        <p:spPr>
          <a:xfrm>
            <a:off x="1218882" y="2006600"/>
            <a:ext cx="10359629" cy="4775200"/>
          </a:xfrm>
          <a:prstGeom prst="rect">
            <a:avLst/>
          </a:prstGeom>
        </p:spPr>
        <p:txBody>
          <a:bodyPr vert="horz" lIns="121899" tIns="60949" rIns="121899" bIns="60949" rtlCol="0">
            <a:normAutofit fontScale="77500" lnSpcReduction="20000"/>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n-US" sz="1800">
                <a:latin typeface="Times New Roman" panose="02020603050405020304" pitchFamily="18" charset="0"/>
                <a:ea typeface="Calibri" panose="020F0502020204030204" pitchFamily="34" charset="0"/>
              </a:rPr>
              <a:t>5. Policy Compliance: </a:t>
            </a:r>
          </a:p>
          <a:p>
            <a:pPr marL="0" indent="461963">
              <a:buFont typeface="Arial" pitchFamily="34" charset="0"/>
              <a:buNone/>
            </a:pPr>
            <a:r>
              <a:rPr lang="en-US" sz="1400">
                <a:latin typeface="Times New Roman" panose="02020603050405020304" pitchFamily="18" charset="0"/>
              </a:rPr>
              <a:t>Failure to comply with the above stated policy will be subject to disciplinary actions up to and including termination of employment.</a:t>
            </a:r>
          </a:p>
          <a:p>
            <a:pPr marL="0" indent="0">
              <a:buFont typeface="Arial" pitchFamily="34" charset="0"/>
              <a:buNone/>
            </a:pPr>
            <a:r>
              <a:rPr lang="en-US" sz="1400">
                <a:latin typeface="Times New Roman" panose="02020603050405020304" pitchFamily="18" charset="0"/>
              </a:rPr>
              <a:t>Scenarios that could result in disciplinary action or termination include but are not limited to:</a:t>
            </a:r>
          </a:p>
          <a:p>
            <a:r>
              <a:rPr lang="en-US" sz="1400">
                <a:latin typeface="Times New Roman" panose="02020603050405020304" pitchFamily="18" charset="0"/>
              </a:rPr>
              <a:t>Accessing the company network with an unapproved device.</a:t>
            </a:r>
          </a:p>
          <a:p>
            <a:r>
              <a:rPr lang="en-US" sz="1400">
                <a:latin typeface="Times New Roman" panose="02020603050405020304" pitchFamily="18" charset="0"/>
              </a:rPr>
              <a:t>Jailbreaking/rooting of a company issued device.</a:t>
            </a:r>
          </a:p>
          <a:p>
            <a:r>
              <a:rPr lang="en-US" sz="1400">
                <a:latin typeface="Times New Roman" panose="02020603050405020304" pitchFamily="18" charset="0"/>
              </a:rPr>
              <a:t>Removing or bypassing the security software of a company issued device.</a:t>
            </a:r>
          </a:p>
          <a:p>
            <a:r>
              <a:rPr lang="en-US" sz="1400">
                <a:latin typeface="Times New Roman" panose="02020603050405020304" pitchFamily="18" charset="0"/>
              </a:rPr>
              <a:t>Modifying the configuration of a company issued device.</a:t>
            </a:r>
          </a:p>
          <a:p>
            <a:r>
              <a:rPr lang="en-US" sz="1400">
                <a:latin typeface="Times New Roman" panose="02020603050405020304" pitchFamily="18" charset="0"/>
              </a:rPr>
              <a:t>Installing unapproved software on a company issued device.</a:t>
            </a:r>
          </a:p>
          <a:p>
            <a:pPr marL="0" indent="0">
              <a:buFont typeface="Arial" pitchFamily="34" charset="0"/>
              <a:buNone/>
            </a:pPr>
            <a:endParaRPr lang="en-US" sz="1800">
              <a:latin typeface="Times New Roman" panose="02020603050405020304" pitchFamily="18" charset="0"/>
            </a:endParaRPr>
          </a:p>
          <a:p>
            <a:pPr marL="0" indent="0">
              <a:buFont typeface="Arial" pitchFamily="34" charset="0"/>
              <a:buNone/>
            </a:pPr>
            <a:r>
              <a:rPr lang="en-US" sz="1800">
                <a:latin typeface="Times New Roman" panose="02020603050405020304" pitchFamily="18" charset="0"/>
              </a:rPr>
              <a:t>6. Related Standards, Policies, and Processes:  </a:t>
            </a:r>
          </a:p>
          <a:p>
            <a:pPr marL="0" indent="461963">
              <a:buFont typeface="Arial" pitchFamily="34" charset="0"/>
              <a:buNone/>
            </a:pPr>
            <a:r>
              <a:rPr lang="en-US" sz="1400" spc="5">
                <a:latin typeface="Times New Roman" panose="02020603050405020304" pitchFamily="18" charset="0"/>
                <a:cs typeface="Times New Roman" panose="02020603050405020304" pitchFamily="18" charset="0"/>
              </a:rPr>
              <a:t>In addition to the above policy, all devices used to access the company network must be in compliance with the following standards:</a:t>
            </a:r>
          </a:p>
          <a:p>
            <a:r>
              <a:rPr lang="en-US" sz="1400" spc="5">
                <a:latin typeface="Times New Roman" panose="02020603050405020304" pitchFamily="18" charset="0"/>
                <a:cs typeface="Times New Roman" panose="02020603050405020304" pitchFamily="18" charset="0"/>
              </a:rPr>
              <a:t>HIPPA (Health Insurance Portability and Accountability Act of 1996)</a:t>
            </a:r>
          </a:p>
          <a:p>
            <a:pPr lvl="1"/>
            <a:r>
              <a:rPr lang="en-US" sz="1400" spc="5">
                <a:latin typeface="Times New Roman" panose="02020603050405020304" pitchFamily="18" charset="0"/>
                <a:cs typeface="Times New Roman" panose="02020603050405020304" pitchFamily="18" charset="0"/>
              </a:rPr>
              <a:t>Protection of individual identifiable health information</a:t>
            </a:r>
          </a:p>
          <a:p>
            <a:r>
              <a:rPr lang="en-US" sz="1400" spc="5">
                <a:latin typeface="Times New Roman" panose="02020603050405020304" pitchFamily="18" charset="0"/>
                <a:cs typeface="Times New Roman" panose="02020603050405020304" pitchFamily="18" charset="0"/>
              </a:rPr>
              <a:t>PCI-DSS (Payment Card Industry Data Security Standard)</a:t>
            </a:r>
          </a:p>
          <a:p>
            <a:pPr lvl="1"/>
            <a:r>
              <a:rPr lang="en-US" sz="1400" spc="5">
                <a:latin typeface="Times New Roman" panose="02020603050405020304" pitchFamily="18" charset="0"/>
                <a:cs typeface="Times New Roman" panose="02020603050405020304" pitchFamily="18" charset="0"/>
              </a:rPr>
              <a:t>Ensures  the safe and secure transfer of credit card data</a:t>
            </a:r>
            <a:endParaRPr lang="en-US" sz="1400" spc="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8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105</TotalTime>
  <Words>1242</Words>
  <Application>Microsoft Office PowerPoint</Application>
  <PresentationFormat>Custom</PresentationFormat>
  <Paragraphs>131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Cascadia Code</vt:lpstr>
      <vt:lpstr>Times New Roman</vt:lpstr>
      <vt:lpstr>Tech 16x9</vt:lpstr>
      <vt:lpstr>SEC285 Final Project</vt:lpstr>
      <vt:lpstr>Introduction</vt:lpstr>
      <vt:lpstr>Asymmetric Key Encryption</vt:lpstr>
      <vt:lpstr>Asymmetric Key Encryption</vt:lpstr>
      <vt:lpstr>Stateful Firewalls</vt:lpstr>
      <vt:lpstr>Stateful Firewalls</vt:lpstr>
      <vt:lpstr>Security Policy</vt:lpstr>
      <vt:lpstr>Security Policy</vt:lpstr>
      <vt:lpstr>Security Policy</vt:lpstr>
      <vt:lpstr>Security Policy</vt:lpstr>
      <vt:lpstr>Multifactor Authentication (MFA)</vt:lpstr>
      <vt:lpstr>Multifactor Authentication (MFA)</vt:lpstr>
      <vt:lpstr>Vulnerability Assessment</vt:lpstr>
      <vt:lpstr>Vulnerability Assessment</vt:lpstr>
      <vt:lpstr>Vulnerability Assessment</vt:lpstr>
      <vt:lpstr>Vulnerability Assessment</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SEC285 Final Project</dc:title>
  <dc:creator>Miller, Michael</dc:creator>
  <cp:lastModifiedBy>Miller, Michael</cp:lastModifiedBy>
  <cp:revision>1</cp:revision>
  <dcterms:created xsi:type="dcterms:W3CDTF">2023-04-22T23:34:06Z</dcterms:created>
  <dcterms:modified xsi:type="dcterms:W3CDTF">2023-04-23T01:19:16Z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